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2" r:id="rId1"/>
  </p:sldMasterIdLst>
  <p:notesMasterIdLst>
    <p:notesMasterId r:id="rId35"/>
  </p:notesMasterIdLst>
  <p:sldIdLst>
    <p:sldId id="256" r:id="rId2"/>
    <p:sldId id="301" r:id="rId3"/>
    <p:sldId id="257" r:id="rId4"/>
    <p:sldId id="283" r:id="rId5"/>
    <p:sldId id="296" r:id="rId6"/>
    <p:sldId id="297" r:id="rId7"/>
    <p:sldId id="298" r:id="rId8"/>
    <p:sldId id="258" r:id="rId9"/>
    <p:sldId id="299" r:id="rId10"/>
    <p:sldId id="300" r:id="rId11"/>
    <p:sldId id="262" r:id="rId12"/>
    <p:sldId id="263" r:id="rId13"/>
    <p:sldId id="261" r:id="rId14"/>
    <p:sldId id="269" r:id="rId15"/>
    <p:sldId id="273" r:id="rId16"/>
    <p:sldId id="274" r:id="rId17"/>
    <p:sldId id="275" r:id="rId18"/>
    <p:sldId id="294" r:id="rId19"/>
    <p:sldId id="276" r:id="rId20"/>
    <p:sldId id="277" r:id="rId21"/>
    <p:sldId id="278" r:id="rId22"/>
    <p:sldId id="279" r:id="rId23"/>
    <p:sldId id="280" r:id="rId24"/>
    <p:sldId id="284" r:id="rId25"/>
    <p:sldId id="285" r:id="rId26"/>
    <p:sldId id="295" r:id="rId27"/>
    <p:sldId id="286" r:id="rId28"/>
    <p:sldId id="287" r:id="rId29"/>
    <p:sldId id="288" r:id="rId30"/>
    <p:sldId id="289" r:id="rId31"/>
    <p:sldId id="292" r:id="rId32"/>
    <p:sldId id="293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9A8E"/>
    <a:srgbClr val="806C68"/>
    <a:srgbClr val="F4D1C8"/>
    <a:srgbClr val="FF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18" autoAdjust="0"/>
  </p:normalViewPr>
  <p:slideViewPr>
    <p:cSldViewPr snapToGrid="0" snapToObjects="1">
      <p:cViewPr>
        <p:scale>
          <a:sx n="100" d="100"/>
          <a:sy n="100" d="100"/>
        </p:scale>
        <p:origin x="-156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40FD8-3696-564B-8D1A-84D1F3230D96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A7B9B-FC55-F14E-B3EF-B5080999E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7B9B-FC55-F14E-B3EF-B5080999E0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8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7B9B-FC55-F14E-B3EF-B5080999E0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1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4AB02A5-4FE5-49D9-9E24-09F23B90C450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54AB02A5-4FE5-49D9-9E24-09F23B90C450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4AB02A5-4FE5-49D9-9E24-09F23B90C450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4AB02A5-4FE5-49D9-9E24-09F23B90C450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4AB02A5-4FE5-49D9-9E24-09F23B90C450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4AB02A5-4FE5-49D9-9E24-09F23B90C450}" type="datetimeFigureOut">
              <a:rPr lang="en-US" smtClean="0"/>
              <a:pPr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3/6/21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9692"/>
            <a:ext cx="7772400" cy="3071446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>
                <a:solidFill>
                  <a:srgbClr val="FFFF5F"/>
                </a:solidFill>
              </a:rPr>
              <a:t>ΠΑΝΕΛΛΑΔΙΚΕΣ ΕΞΕΤΑΣΕΙΣ </a:t>
            </a:r>
            <a:r>
              <a:rPr lang="el-GR" sz="4400" b="1" dirty="0" smtClean="0">
                <a:solidFill>
                  <a:srgbClr val="FFFF5F"/>
                </a:solidFill>
              </a:rPr>
              <a:t>20</a:t>
            </a:r>
            <a:r>
              <a:rPr lang="en-US" sz="4400" b="1" dirty="0" smtClean="0">
                <a:solidFill>
                  <a:srgbClr val="FFFF5F"/>
                </a:solidFill>
              </a:rPr>
              <a:t>2</a:t>
            </a:r>
            <a:r>
              <a:rPr lang="el-GR" sz="4400" b="1" dirty="0" smtClean="0">
                <a:solidFill>
                  <a:srgbClr val="FFFF5F"/>
                </a:solidFill>
              </a:rPr>
              <a:t>1</a:t>
            </a:r>
            <a:r>
              <a:rPr lang="el-GR" sz="4400" b="1" dirty="0" smtClean="0">
                <a:solidFill>
                  <a:srgbClr val="FFFF5F"/>
                </a:solidFill>
              </a:rPr>
              <a:t/>
            </a:r>
            <a:br>
              <a:rPr lang="el-GR" sz="4400" b="1" dirty="0" smtClean="0">
                <a:solidFill>
                  <a:srgbClr val="FFFF5F"/>
                </a:solidFill>
              </a:rPr>
            </a:br>
            <a:r>
              <a:rPr lang="el-GR" sz="4400" b="1" dirty="0" smtClean="0">
                <a:solidFill>
                  <a:srgbClr val="FFFF5F"/>
                </a:solidFill>
              </a:rPr>
              <a:t>ΟΔΗΓΙΕΣ ΓΙΑ ΤΟΥΣ ΥΠΟΨΗΦΙΟΥΣ</a:t>
            </a:r>
            <a:endParaRPr lang="en-US" sz="4400" b="1" dirty="0">
              <a:solidFill>
                <a:srgbClr val="FFFF5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253" y="5075073"/>
            <a:ext cx="6711164" cy="1294149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/>
              <a:t>2</a:t>
            </a:r>
            <a:r>
              <a:rPr lang="el-GR" sz="4400" b="1" baseline="30000" dirty="0" smtClean="0"/>
              <a:t>Ο</a:t>
            </a:r>
            <a:r>
              <a:rPr lang="el-GR" sz="4400" b="1" dirty="0" smtClean="0"/>
              <a:t> ΕΠΑΛ ΚΟΜΟΤΗΝΗΣ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16765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3" y="332154"/>
            <a:ext cx="8596922" cy="6369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804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036" y="125948"/>
            <a:ext cx="4008616" cy="1695631"/>
          </a:xfrm>
        </p:spPr>
        <p:txBody>
          <a:bodyPr/>
          <a:lstStyle/>
          <a:p>
            <a:r>
              <a:rPr lang="el-GR" dirty="0" smtClean="0"/>
              <a:t>ΦΑΚΕΛΟΙ - ΤΕΤΡΑΔΙΑ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82" y="295564"/>
            <a:ext cx="5440218" cy="4259532"/>
          </a:xfrm>
        </p:spPr>
        <p:txBody>
          <a:bodyPr anchor="t" anchorCtr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400" dirty="0" smtClean="0"/>
              <a:t>Φάκελος Μαθήματος Γενικής Παιδείας </a:t>
            </a:r>
          </a:p>
          <a:p>
            <a:pPr>
              <a:buFont typeface="Wingdings" pitchFamily="2" charset="2"/>
              <a:buChar char="§"/>
            </a:pPr>
            <a:r>
              <a:rPr lang="el-GR" sz="3400" dirty="0" smtClean="0"/>
              <a:t>Φάκελος Μαθήματος Ειδικότητας.</a:t>
            </a:r>
            <a:endParaRPr lang="el-GR" sz="3400" dirty="0"/>
          </a:p>
          <a:p>
            <a:pPr marL="0" indent="0">
              <a:buFont typeface="Wingdings" pitchFamily="2" charset="2"/>
              <a:buChar char="§"/>
            </a:pPr>
            <a:r>
              <a:rPr lang="el-GR" sz="3400" dirty="0" smtClean="0"/>
              <a:t> Οι μαθητές δίνουν σε</a:t>
            </a:r>
          </a:p>
          <a:p>
            <a:pPr marL="0" indent="0">
              <a:buNone/>
            </a:pPr>
            <a:r>
              <a:rPr lang="el-GR" sz="3400" dirty="0" smtClean="0"/>
              <a:t>    διαφορετικές αίθουσες τα</a:t>
            </a:r>
          </a:p>
          <a:p>
            <a:pPr marL="0" indent="0">
              <a:buNone/>
            </a:pPr>
            <a:r>
              <a:rPr lang="el-GR" sz="3400" dirty="0" smtClean="0"/>
              <a:t>    εξεταζόμενα μαθήματα.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12" y="4064000"/>
            <a:ext cx="3766340" cy="25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832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0" r="155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10" y="2484582"/>
            <a:ext cx="2957930" cy="4060803"/>
          </a:xfrm>
          <a:prstGeom prst="rect">
            <a:avLst/>
          </a:prstGeom>
          <a:pattFill prst="trellis">
            <a:fgClr>
              <a:prstClr val="black"/>
            </a:fgClr>
            <a:bgClr>
              <a:prstClr val="white"/>
            </a:bgClr>
          </a:pattFill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1" y="374114"/>
            <a:ext cx="3688844" cy="26605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l-GR" sz="3200" dirty="0" smtClean="0"/>
              <a:t>Μέσα στο φάκελο θα υπάρχουν τετράδια τόσα, όσοι και οι εξεταζόμενοι μαθητές.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63310" y="3492025"/>
            <a:ext cx="2747817" cy="690936"/>
          </a:xfrm>
          <a:prstGeom prst="rect">
            <a:avLst/>
          </a:prstGeom>
          <a:solidFill>
            <a:srgbClr val="9E9A8E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2021</a:t>
            </a:r>
            <a:r>
              <a:rPr lang="el-GR" sz="2800" dirty="0" smtClean="0">
                <a:solidFill>
                  <a:schemeClr val="bg1"/>
                </a:solidFill>
              </a:rPr>
              <a:t>	    </a:t>
            </a:r>
            <a:r>
              <a:rPr lang="el-GR" sz="2800" dirty="0" smtClean="0">
                <a:solidFill>
                  <a:schemeClr val="bg1"/>
                </a:solidFill>
              </a:rPr>
              <a:t>2021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28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64953" cy="1695631"/>
          </a:xfrm>
        </p:spPr>
        <p:txBody>
          <a:bodyPr/>
          <a:lstStyle/>
          <a:p>
            <a:pPr algn="l"/>
            <a:r>
              <a:rPr lang="el-GR" dirty="0" smtClean="0"/>
              <a:t>Και ΑΔΙΑΦΑΝΗ ΑΥΤΟΚΟΛΗΤΑ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r="15596"/>
          <a:stretch>
            <a:fillRect/>
          </a:stretch>
        </p:blipFill>
        <p:spPr bwMode="auto">
          <a:xfrm>
            <a:off x="4245018" y="1564389"/>
            <a:ext cx="4658735" cy="5077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365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155"/>
            <a:ext cx="9144000" cy="1876435"/>
          </a:xfrm>
        </p:spPr>
        <p:txBody>
          <a:bodyPr>
            <a:normAutofit/>
          </a:bodyPr>
          <a:lstStyle/>
          <a:p>
            <a:pPr algn="ctr"/>
            <a:r>
              <a:rPr lang="el-GR" sz="5300" b="1" dirty="0">
                <a:solidFill>
                  <a:srgbClr val="FFFF00"/>
                </a:solidFill>
              </a:rPr>
              <a:t>Το θρανίο του απόντα θα </a:t>
            </a:r>
            <a:r>
              <a:rPr lang="el-GR" sz="5300" b="1" dirty="0" smtClean="0">
                <a:solidFill>
                  <a:srgbClr val="FFFF00"/>
                </a:solidFill>
              </a:rPr>
              <a:t>παραμείνει ΚΕΝΟ</a:t>
            </a:r>
            <a:r>
              <a:rPr lang="el-GR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83" y="1896591"/>
            <a:ext cx="8737600" cy="44924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4000" dirty="0" smtClean="0"/>
              <a:t>Ο </a:t>
            </a:r>
            <a:r>
              <a:rPr lang="el-GR" sz="4000" dirty="0"/>
              <a:t>επιτηρητής θα αλλάζει τη θέση των μαθητών σε περίπτωση αδελφών ή συγγενών </a:t>
            </a:r>
            <a:r>
              <a:rPr lang="el-GR" sz="4000" dirty="0" smtClean="0"/>
              <a:t>μαθητών, αφού </a:t>
            </a:r>
            <a:r>
              <a:rPr lang="el-GR" sz="4000" dirty="0"/>
              <a:t>γίνει ο έλεγχος των στοιχείων και κολληθούν και καλυφθούν τα αριθμητήρια.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63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ΤΕΤΡΑΔΙΑ ΕΞΕΤΑΣΗΣ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9" y="1228970"/>
            <a:ext cx="8687933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000" dirty="0" smtClean="0"/>
              <a:t>Τονίζεται ότι: </a:t>
            </a:r>
          </a:p>
          <a:p>
            <a:pPr marL="0" indent="0">
              <a:buFont typeface="Wingdings" pitchFamily="2" charset="2"/>
              <a:buChar char="Ø"/>
            </a:pPr>
            <a:r>
              <a:rPr lang="el-GR" sz="3000" dirty="0" smtClean="0"/>
              <a:t> κάθε υποψήφιος μπορεί να έχει </a:t>
            </a:r>
            <a:r>
              <a:rPr lang="el-GR" sz="3000" b="1" u="sng" dirty="0" smtClean="0"/>
              <a:t>μόνο ένα τετράδιο</a:t>
            </a:r>
            <a:r>
              <a:rPr lang="el-GR" sz="3000" dirty="0" smtClean="0"/>
              <a:t> και δεν μπορεί να πάρει δεύτερο, εκτός αν αυτό είναι αρχικά (πριν αρχίσει η εξέταση) κατεστραμμένο</a:t>
            </a:r>
          </a:p>
          <a:p>
            <a:pPr marL="0" indent="0">
              <a:buFont typeface="Wingdings" pitchFamily="2" charset="2"/>
              <a:buChar char="Ø"/>
            </a:pPr>
            <a:r>
              <a:rPr lang="el-GR" sz="3000" dirty="0" smtClean="0"/>
              <a:t>Πρέπει ο υποψήφιος να ελέγξει αν το τετράδιό του έχει το σωστό αριθμό φύλλων, είναι εσωτερικά καθαρό και δεν έχει τσαλακωμένα φύλλα </a:t>
            </a:r>
          </a:p>
          <a:p>
            <a:pPr marL="0" indent="0">
              <a:buFont typeface="Wingdings" pitchFamily="2" charset="2"/>
              <a:buChar char="Ø"/>
            </a:pPr>
            <a:r>
              <a:rPr lang="el-GR" sz="3000" dirty="0" smtClean="0"/>
              <a:t>Για οποιοδήποτε πρόβλημα στο τετράδιο καλείται αμέσως η επιτροπή του εξεταστικού κέντρου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57362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509"/>
            <a:ext cx="8229600" cy="1656629"/>
          </a:xfrm>
        </p:spPr>
        <p:txBody>
          <a:bodyPr>
            <a:noAutofit/>
          </a:bodyPr>
          <a:lstStyle/>
          <a:p>
            <a:pPr algn="ctr"/>
            <a:r>
              <a:rPr lang="el-GR" sz="4800" b="1" dirty="0"/>
              <a:t>ΣΥΜΠΛΗΡΩΣΗ ΣΤΟΙΧΕΙΩΝ ΕΞΕΤΑΖΟΜΕΝΩΝ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0354"/>
            <a:ext cx="8229600" cy="38773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4800" dirty="0"/>
              <a:t>Οι </a:t>
            </a:r>
            <a:r>
              <a:rPr lang="el-GR" sz="4800" dirty="0" smtClean="0"/>
              <a:t>επιτηρητές,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4800" dirty="0" smtClean="0"/>
              <a:t>ενημερώνουν </a:t>
            </a:r>
            <a:r>
              <a:rPr lang="el-GR" sz="4800" dirty="0"/>
              <a:t>και βοηθούν </a:t>
            </a:r>
            <a:endParaRPr lang="el-GR" sz="48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l-GR" sz="4800" dirty="0" smtClean="0"/>
              <a:t>τους </a:t>
            </a:r>
            <a:r>
              <a:rPr lang="el-GR" sz="4800" dirty="0"/>
              <a:t>υποψηφίους για τις παρακάτω </a:t>
            </a:r>
            <a:r>
              <a:rPr lang="el-GR" sz="4800" dirty="0" smtClean="0"/>
              <a:t>ενέργειες: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1805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770"/>
            <a:ext cx="9144000" cy="672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280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0" y="249382"/>
            <a:ext cx="8909668" cy="1684299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</a:rPr>
              <a:t>ΕΞΩΦΥΛΛΟ ΤΕΤΡΑΔΙΟΥ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Γράφουμε το εξεταζόμενο μάθημα σύμφωνα με τις οδηγίες του επιτηρητή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1" y="2068944"/>
            <a:ext cx="3648364" cy="4634995"/>
          </a:xfrm>
          <a:prstGeom prst="rect">
            <a:avLst/>
          </a:prstGeom>
          <a:pattFill prst="trellis">
            <a:fgClr>
              <a:prstClr val="black"/>
            </a:fgClr>
            <a:bgClr>
              <a:prstClr val="white"/>
            </a:bgClr>
          </a:pattFill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84437" y="3315855"/>
            <a:ext cx="3153064" cy="549348"/>
          </a:xfrm>
          <a:prstGeom prst="rect">
            <a:avLst/>
          </a:prstGeom>
          <a:solidFill>
            <a:srgbClr val="9E9A8E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2021</a:t>
            </a:r>
            <a:r>
              <a:rPr lang="el-GR" sz="2800" dirty="0" smtClean="0">
                <a:solidFill>
                  <a:schemeClr val="bg1"/>
                </a:solidFill>
              </a:rPr>
              <a:t>	           </a:t>
            </a:r>
            <a:r>
              <a:rPr lang="el-GR" sz="2800" dirty="0" smtClean="0">
                <a:solidFill>
                  <a:schemeClr val="bg1"/>
                </a:solidFill>
              </a:rPr>
              <a:t>2021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895"/>
            <a:ext cx="8229600" cy="5623458"/>
          </a:xfrm>
        </p:spPr>
        <p:txBody>
          <a:bodyPr>
            <a:noAutofit/>
          </a:bodyPr>
          <a:lstStyle/>
          <a:p>
            <a:pPr algn="ctr"/>
            <a:r>
              <a:rPr lang="el-GR" sz="4800" b="1" dirty="0"/>
              <a:t>Οι επιτηρητές ελέγχουν </a:t>
            </a:r>
            <a:r>
              <a:rPr lang="el-GR" sz="4800" dirty="0"/>
              <a:t>αν ο υποψήφιος έγραψε σωστά τα στοιχεία του, κάνοντας </a:t>
            </a:r>
            <a:r>
              <a:rPr lang="el-GR" sz="4800" b="1" dirty="0"/>
              <a:t>αντιπαραβολή των στοιχείων </a:t>
            </a:r>
            <a:r>
              <a:rPr lang="el-GR" sz="4800" dirty="0"/>
              <a:t>που έγραψε, με αυτά του δελτίου </a:t>
            </a:r>
            <a:r>
              <a:rPr lang="el-GR" sz="4800" dirty="0" smtClean="0"/>
              <a:t>εξεταζομένου.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3935430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0982" y="166255"/>
            <a:ext cx="8340963" cy="6492512"/>
          </a:xfrm>
        </p:spPr>
        <p:txBody>
          <a:bodyPr anchor="t" anchorCtr="0"/>
          <a:lstStyle/>
          <a:p>
            <a:pPr algn="ctr">
              <a:buNone/>
            </a:pPr>
            <a:r>
              <a:rPr lang="el-GR" b="1" dirty="0" smtClean="0"/>
              <a:t>ΠΡΟΓΡΑΜΜΑ ΠΑΝΕΛΛΑΔΙΚΩΝ 2020</a:t>
            </a:r>
            <a:endParaRPr lang="el-GR" dirty="0" smtClean="0"/>
          </a:p>
          <a:p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59531"/>
              </p:ext>
            </p:extLst>
          </p:nvPr>
        </p:nvGraphicFramePr>
        <p:xfrm>
          <a:off x="637309" y="1008422"/>
          <a:ext cx="8054636" cy="511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154"/>
                <a:gridCol w="2211112"/>
                <a:gridCol w="4449370"/>
              </a:tblGrid>
              <a:tr h="83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endParaRPr lang="el-GR" sz="1600" dirty="0"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600" b="1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ΗΜΕΡ/ΝΙΑ</a:t>
                      </a:r>
                      <a:endParaRPr lang="el-GR" sz="1600" dirty="0"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600" b="1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ΕΞΕΤΑΖΟΜΕΝΑ   ΜΑΘΗΜΑΤΑ</a:t>
                      </a:r>
                      <a:endParaRPr lang="el-GR" sz="1600" dirty="0"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38100" marR="38100" marT="9525" marB="9525" anchor="ctr"/>
                </a:tc>
              </a:tr>
              <a:tr h="83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ΤΡΙΤΗ</a:t>
                      </a:r>
                      <a:endParaRPr lang="el-GR" sz="1800" dirty="0"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15-</a:t>
                      </a:r>
                      <a:r>
                        <a:rPr lang="el-GR" sz="18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6-</a:t>
                      </a:r>
                      <a:r>
                        <a:rPr lang="el-GR" sz="18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2021</a:t>
                      </a:r>
                      <a:endParaRPr lang="el-GR" sz="1800" dirty="0"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ΝΕΑ </a:t>
                      </a:r>
                      <a:r>
                        <a:rPr lang="el-GR" sz="1800" dirty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ΕΛΛΗΝΙΚΑ</a:t>
                      </a:r>
                      <a:endParaRPr lang="el-GR" sz="1800" dirty="0"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38100" marR="38100" marT="9525" marB="9525" anchor="ctr"/>
                </a:tc>
              </a:tr>
              <a:tr h="8367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ΠΕΜΠΤΗ</a:t>
                      </a: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17-</a:t>
                      </a: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6-</a:t>
                      </a: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2021</a:t>
                      </a:r>
                      <a:endParaRPr lang="el-GR" sz="1800" kern="1200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ΜΑΘΗΜΑΤΙΚΑ (Άλγεβρα)</a:t>
                      </a:r>
                    </a:p>
                  </a:txBody>
                  <a:tcPr marL="38100" marR="38100" marT="9525" marB="9525" anchor="ctr"/>
                </a:tc>
              </a:tr>
              <a:tr h="11171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ΣΑΒΒΑΤΟ</a:t>
                      </a: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19-</a:t>
                      </a: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6-</a:t>
                      </a: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2021</a:t>
                      </a:r>
                      <a:endParaRPr lang="el-GR" sz="1800" kern="1200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ΑΝΑΤΟΜΙΑ-ΦΥΣΙΟΛΟΓΙΑ II                                                  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ΑΡΧΕΣ </a:t>
                      </a:r>
                      <a:r>
                        <a:rPr lang="el-GR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ΟΙΚΟΝΟΜΙΚΗΣ ΘΕΩΡΙΑΣ (ΑΟΘ)  </a:t>
                      </a:r>
                      <a:endParaRPr lang="el-GR" sz="1800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ΔΙΚΤΥΑ</a:t>
                      </a:r>
                      <a:r>
                        <a:rPr lang="el-GR" sz="1800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Η/Υ</a:t>
                      </a:r>
                      <a:r>
                        <a:rPr lang="el-GR" sz="18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                       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14838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ΠΕΜΠΤΗ</a:t>
                      </a: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24-</a:t>
                      </a: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6-</a:t>
                      </a: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2021</a:t>
                      </a:r>
                      <a:endParaRPr lang="el-GR" sz="1800" kern="1200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ΥΓΙΕΙΝΗ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ΠΡΟΓΡΑΜΜΑΤΙΣΜΟΣ Η/Υ</a:t>
                      </a:r>
                      <a:endParaRPr lang="el-GR" sz="1800" kern="1200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ΑΡΧΕΣ ΟΡΓΑΝΩΣΗΣ ΚΑΙ </a:t>
                      </a:r>
                      <a:r>
                        <a:rPr lang="el-GR" sz="1800" kern="1200" dirty="0" smtClean="0">
                          <a:solidFill>
                            <a:srgbClr val="333333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ΔΙΟΙΚΗΣΗΣ(ΑΟΔ)</a:t>
                      </a:r>
                      <a:endParaRPr lang="el-GR" sz="1800" kern="1200" dirty="0" smtClean="0">
                        <a:solidFill>
                          <a:srgbClr val="333333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8100" marR="38100" marT="9525" marB="9525" anchor="ctr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6" y="40311"/>
            <a:ext cx="5733772" cy="1473918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FFFF00"/>
                </a:solidFill>
              </a:rPr>
              <a:t>ΕΠΙΚΟΛΗΣΗ ΑΡΙΘΜΗΤΗΡΙΩΝ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r="1653"/>
          <a:stretch>
            <a:fillRect/>
          </a:stretch>
        </p:blipFill>
        <p:spPr bwMode="auto">
          <a:xfrm>
            <a:off x="2378075" y="1544638"/>
            <a:ext cx="6545263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29553" y="2987828"/>
            <a:ext cx="3062784" cy="989718"/>
          </a:xfrm>
          <a:prstGeom prst="rect">
            <a:avLst/>
          </a:prstGeom>
          <a:solidFill>
            <a:srgbClr val="9E9A8E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2021</a:t>
            </a:r>
            <a:r>
              <a:rPr lang="el-GR" sz="2800" dirty="0" smtClean="0">
                <a:solidFill>
                  <a:schemeClr val="bg1"/>
                </a:solidFill>
              </a:rPr>
              <a:t>	    </a:t>
            </a:r>
            <a:r>
              <a:rPr lang="el-GR" sz="2800" dirty="0" smtClean="0">
                <a:solidFill>
                  <a:schemeClr val="bg1"/>
                </a:solidFill>
              </a:rPr>
              <a:t>2021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4" y="540238"/>
            <a:ext cx="4747846" cy="6037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41892" y="959716"/>
            <a:ext cx="4354045" cy="5077623"/>
          </a:xfrm>
        </p:spPr>
        <p:txBody>
          <a:bodyPr/>
          <a:lstStyle/>
          <a:p>
            <a:pPr marL="0" indent="0">
              <a:buNone/>
            </a:pPr>
            <a:r>
              <a:rPr lang="el-GR" sz="4400" b="1" dirty="0" smtClean="0"/>
              <a:t>Ο επιτηρητής καλύπτει με το αδιαφανές αυτοκόλητο και τα δύο αριθμητήρια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18283" y="2203522"/>
            <a:ext cx="3660401" cy="840327"/>
          </a:xfrm>
          <a:prstGeom prst="rect">
            <a:avLst/>
          </a:prstGeom>
          <a:solidFill>
            <a:srgbClr val="9E9A8E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2021</a:t>
            </a:r>
            <a:r>
              <a:rPr lang="el-GR" sz="2800" dirty="0" smtClean="0">
                <a:solidFill>
                  <a:schemeClr val="bg1"/>
                </a:solidFill>
              </a:rPr>
              <a:t>	             </a:t>
            </a:r>
            <a:r>
              <a:rPr lang="el-GR" sz="2800" dirty="0" smtClean="0">
                <a:solidFill>
                  <a:schemeClr val="bg1"/>
                </a:solidFill>
              </a:rPr>
              <a:t>2021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57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558"/>
            <a:ext cx="8229600" cy="890609"/>
          </a:xfrm>
        </p:spPr>
        <p:txBody>
          <a:bodyPr anchor="ctr" anchorCtr="0"/>
          <a:lstStyle/>
          <a:p>
            <a:r>
              <a:rPr lang="el-GR" b="1" dirty="0">
                <a:solidFill>
                  <a:srgbClr val="FFFF00"/>
                </a:solidFill>
              </a:rPr>
              <a:t>ΠΕΙΘΑΡΧΙΑ ΕΞΕΤΑΖΟΜΕΝΩΝ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42" y="1092167"/>
            <a:ext cx="8750883" cy="5641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200" b="1" dirty="0" smtClean="0"/>
              <a:t>Υποψήφιος </a:t>
            </a:r>
            <a:r>
              <a:rPr lang="el-GR" sz="3200" b="1" dirty="0"/>
              <a:t>που φέρει μαζί του στην </a:t>
            </a:r>
            <a:r>
              <a:rPr lang="el-GR" sz="3200" b="1" dirty="0" smtClean="0"/>
              <a:t>αίθουσα:</a:t>
            </a:r>
          </a:p>
          <a:p>
            <a:pPr marL="0" indent="0">
              <a:buFont typeface="Arial" pitchFamily="34" charset="0"/>
              <a:buChar char="•"/>
            </a:pPr>
            <a:r>
              <a:rPr lang="el-GR" sz="3200" dirty="0" smtClean="0"/>
              <a:t> </a:t>
            </a:r>
            <a:r>
              <a:rPr lang="el-GR" sz="2600" dirty="0" smtClean="0"/>
              <a:t>αντικείμενο </a:t>
            </a:r>
            <a:r>
              <a:rPr lang="el-GR" sz="2600" dirty="0"/>
              <a:t>ή μέσο από αυτά </a:t>
            </a:r>
            <a:r>
              <a:rPr lang="el-GR" sz="2600" dirty="0" smtClean="0"/>
              <a:t>που απαγορεύονται</a:t>
            </a:r>
          </a:p>
          <a:p>
            <a:pPr marL="0" indent="0">
              <a:buFont typeface="Arial" pitchFamily="34" charset="0"/>
              <a:buChar char="•"/>
            </a:pPr>
            <a:r>
              <a:rPr lang="el-GR" sz="2600" b="1" dirty="0" smtClean="0"/>
              <a:t> αντιγράφει </a:t>
            </a:r>
            <a:r>
              <a:rPr lang="el-GR" sz="2600" dirty="0"/>
              <a:t>κατά τη διάρκεια της εξέτασης </a:t>
            </a:r>
            <a:r>
              <a:rPr lang="el-GR" sz="2600" dirty="0" smtClean="0"/>
              <a:t>από βιβλίο</a:t>
            </a:r>
            <a:r>
              <a:rPr lang="el-GR" sz="2600" dirty="0"/>
              <a:t>, ή οποιουδήποτε είδους σημειώσεις </a:t>
            </a:r>
            <a:r>
              <a:rPr lang="el-GR" sz="2600" dirty="0" smtClean="0"/>
              <a:t>ή από </a:t>
            </a:r>
            <a:r>
              <a:rPr lang="el-GR" sz="2600" dirty="0"/>
              <a:t>γραπτό δοκίμιο άλλου </a:t>
            </a:r>
            <a:r>
              <a:rPr lang="el-GR" sz="2600" dirty="0" smtClean="0"/>
              <a:t>εξεταζόμενου</a:t>
            </a:r>
          </a:p>
          <a:p>
            <a:pPr marL="0" indent="0">
              <a:buFont typeface="Arial" pitchFamily="34" charset="0"/>
              <a:buChar char="•"/>
            </a:pPr>
            <a:r>
              <a:rPr lang="el-GR" sz="2600" dirty="0" smtClean="0"/>
              <a:t>Θορυβεί, </a:t>
            </a:r>
            <a:r>
              <a:rPr lang="el-GR" sz="2600" dirty="0"/>
              <a:t>δε συμμορφώνεται με τις υποδείξεις των </a:t>
            </a:r>
            <a:r>
              <a:rPr lang="el-GR" sz="2600" dirty="0" smtClean="0"/>
              <a:t>επιτηρητών ή εμποδίζει </a:t>
            </a:r>
            <a:r>
              <a:rPr lang="el-GR" sz="2600" dirty="0"/>
              <a:t>την εξέταση άλλων </a:t>
            </a:r>
            <a:r>
              <a:rPr lang="el-GR" sz="2600" dirty="0" smtClean="0"/>
              <a:t>εξεταζομένων</a:t>
            </a:r>
            <a:r>
              <a:rPr lang="el-GR" sz="2600" dirty="0"/>
              <a:t> </a:t>
            </a:r>
          </a:p>
          <a:p>
            <a:pPr algn="ctr">
              <a:buNone/>
            </a:pPr>
            <a:r>
              <a:rPr lang="el-GR" sz="3200" b="1" dirty="0" smtClean="0">
                <a:solidFill>
                  <a:srgbClr val="FFFF00"/>
                </a:solidFill>
              </a:rPr>
              <a:t>απομακρύνεται </a:t>
            </a:r>
            <a:r>
              <a:rPr lang="el-GR" sz="3200" b="1" dirty="0">
                <a:solidFill>
                  <a:srgbClr val="FFFF00"/>
                </a:solidFill>
              </a:rPr>
              <a:t>από την αίθουσα εξέτασης </a:t>
            </a:r>
            <a:r>
              <a:rPr lang="el-GR" sz="3200" dirty="0" smtClean="0">
                <a:solidFill>
                  <a:srgbClr val="FFFF00"/>
                </a:solidFill>
              </a:rPr>
              <a:t>και </a:t>
            </a:r>
            <a:r>
              <a:rPr lang="el-GR" sz="3200" dirty="0">
                <a:solidFill>
                  <a:srgbClr val="FFFF00"/>
                </a:solidFill>
              </a:rPr>
              <a:t>βαθμολογείται με </a:t>
            </a:r>
            <a:r>
              <a:rPr lang="el-GR" sz="3200" dirty="0" smtClean="0">
                <a:solidFill>
                  <a:srgbClr val="FFFF00"/>
                </a:solidFill>
              </a:rPr>
              <a:t>τον</a:t>
            </a:r>
          </a:p>
          <a:p>
            <a:pPr marL="0" indent="0" algn="ctr">
              <a:buNone/>
            </a:pPr>
            <a:r>
              <a:rPr lang="el-GR" sz="3200" b="1" dirty="0" smtClean="0">
                <a:solidFill>
                  <a:srgbClr val="FFFF00"/>
                </a:solidFill>
              </a:rPr>
              <a:t>κατώτερο </a:t>
            </a:r>
            <a:r>
              <a:rPr lang="el-GR" sz="3200" b="1" dirty="0">
                <a:solidFill>
                  <a:srgbClr val="FFFF00"/>
                </a:solidFill>
              </a:rPr>
              <a:t>βαθμό μηδέν (0</a:t>
            </a:r>
            <a:r>
              <a:rPr lang="el-GR" sz="3200" b="1" dirty="0" smtClean="0">
                <a:solidFill>
                  <a:srgbClr val="FFFF00"/>
                </a:solidFill>
              </a:rPr>
              <a:t>).</a:t>
            </a:r>
            <a:endParaRPr lang="el-GR" sz="3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23" y="0"/>
            <a:ext cx="8694615" cy="808179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ΔΙΑΝΟΜΗ ΘΕΜΑΤΩΝ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23" y="1195924"/>
            <a:ext cx="8694615" cy="52059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3200" dirty="0" smtClean="0"/>
              <a:t>Μόλις </a:t>
            </a:r>
            <a:r>
              <a:rPr lang="el-GR" sz="3200" dirty="0"/>
              <a:t>μοιράσουν </a:t>
            </a:r>
            <a:r>
              <a:rPr lang="el-GR" sz="3200" dirty="0" smtClean="0"/>
              <a:t>οι επιτηρητές </a:t>
            </a:r>
            <a:r>
              <a:rPr lang="el-GR" sz="3200" dirty="0"/>
              <a:t>τα θέματα στους μαθητές </a:t>
            </a:r>
            <a:r>
              <a:rPr lang="el-GR" sz="3200" b="1" dirty="0">
                <a:solidFill>
                  <a:srgbClr val="FFFF00"/>
                </a:solidFill>
              </a:rPr>
              <a:t>ΠΡΟΣΟΧΗ !</a:t>
            </a:r>
            <a:r>
              <a:rPr lang="el-GR" sz="3200" b="1" dirty="0" smtClean="0">
                <a:solidFill>
                  <a:srgbClr val="FFFF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l-GR" sz="3200" dirty="0" smtClean="0"/>
              <a:t> • γράφετε </a:t>
            </a:r>
            <a:r>
              <a:rPr lang="el-GR" sz="3200" u="sng" dirty="0" smtClean="0"/>
              <a:t>ΜΟΝΟ με </a:t>
            </a:r>
            <a:r>
              <a:rPr lang="el-GR" sz="3200" b="1" u="sng" dirty="0" smtClean="0">
                <a:solidFill>
                  <a:srgbClr val="FFFFFF"/>
                </a:solidFill>
              </a:rPr>
              <a:t>ΜΠΛΕ</a:t>
            </a:r>
            <a:r>
              <a:rPr lang="el-GR" sz="3200" u="sng" dirty="0" smtClean="0"/>
              <a:t> </a:t>
            </a:r>
            <a:r>
              <a:rPr lang="el-GR" sz="3200" dirty="0" smtClean="0"/>
              <a:t>ή ΜΟΝΟ με </a:t>
            </a:r>
            <a:r>
              <a:rPr lang="el-GR" sz="32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ΜΑΥΡΟ</a:t>
            </a:r>
            <a:r>
              <a:rPr lang="el-GR" sz="32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l-GR" sz="3200" dirty="0"/>
              <a:t>στυλό διαρκείας. </a:t>
            </a:r>
            <a:endParaRPr lang="el-GR" sz="3200" dirty="0" smtClean="0"/>
          </a:p>
          <a:p>
            <a:pPr marL="0" indent="0" algn="just">
              <a:buNone/>
            </a:pPr>
            <a:r>
              <a:rPr lang="el-GR" sz="3200" dirty="0" smtClean="0"/>
              <a:t>•Ελέγχετε αν έχετε </a:t>
            </a:r>
            <a:r>
              <a:rPr lang="el-GR" sz="3200" dirty="0"/>
              <a:t>πάρει όλες τις </a:t>
            </a:r>
            <a:r>
              <a:rPr lang="el-GR" sz="3200" dirty="0" smtClean="0"/>
              <a:t>σελίδες των θεμάτων, που πρέπει </a:t>
            </a:r>
            <a:r>
              <a:rPr lang="el-GR" sz="3200" dirty="0"/>
              <a:t>να είναι διαφορετικές μεταξύ τους</a:t>
            </a:r>
            <a:r>
              <a:rPr lang="el-GR" sz="3200" dirty="0" smtClean="0"/>
              <a:t>.</a:t>
            </a:r>
          </a:p>
          <a:p>
            <a:pPr marL="0" indent="0" algn="just">
              <a:buNone/>
            </a:pPr>
            <a:r>
              <a:rPr lang="el-GR" sz="3200" dirty="0" smtClean="0"/>
              <a:t> </a:t>
            </a:r>
            <a:r>
              <a:rPr lang="el-GR" sz="3200" dirty="0"/>
              <a:t>•αν είναι όλες ευανάγνωστες</a:t>
            </a:r>
            <a:r>
              <a:rPr lang="el-GR" sz="3200" dirty="0" smtClean="0"/>
              <a:t>.</a:t>
            </a:r>
          </a:p>
          <a:p>
            <a:pPr marL="0" indent="0" algn="just">
              <a:buNone/>
            </a:pPr>
            <a:r>
              <a:rPr lang="el-GR" sz="3200" dirty="0" smtClean="0"/>
              <a:t>•</a:t>
            </a:r>
            <a:r>
              <a:rPr lang="el-GR" sz="3200" dirty="0"/>
              <a:t>αν τα θέματα αντιστοιχούν, σύμφωνα με το πρόγραμμα, στο μάθημα της ημέρας και </a:t>
            </a:r>
            <a:r>
              <a:rPr lang="el-GR" sz="3200" dirty="0" smtClean="0"/>
              <a:t>στην ειδικότητά σας.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46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18" y="100779"/>
            <a:ext cx="8808880" cy="929113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ΠΡΟΣΟΧΗ</a:t>
            </a:r>
            <a:r>
              <a:rPr lang="el-GR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50" y="1122911"/>
            <a:ext cx="8740848" cy="54680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600" b="1" dirty="0" smtClean="0"/>
              <a:t>Διαβάστε προσεκτικά </a:t>
            </a:r>
            <a:r>
              <a:rPr lang="el-GR" sz="3600" b="1" dirty="0"/>
              <a:t>τις </a:t>
            </a:r>
            <a:r>
              <a:rPr lang="el-GR" sz="3600" b="1" dirty="0" smtClean="0"/>
              <a:t>οδηγίες </a:t>
            </a:r>
            <a:r>
              <a:rPr lang="el-GR" sz="3600" dirty="0" smtClean="0"/>
              <a:t>στην τελευταία σελίδα των θεμάτων </a:t>
            </a:r>
          </a:p>
          <a:p>
            <a:pPr>
              <a:buFont typeface="Wingdings" pitchFamily="2" charset="2"/>
              <a:buChar char="§"/>
            </a:pPr>
            <a:r>
              <a:rPr lang="el-GR" sz="3600" b="1" dirty="0" smtClean="0"/>
              <a:t>Δεν</a:t>
            </a:r>
            <a:r>
              <a:rPr lang="el-GR" sz="3600" dirty="0" smtClean="0"/>
              <a:t> μπορείτε να χρησιμοποιήσετε  </a:t>
            </a:r>
            <a:r>
              <a:rPr lang="el-GR" sz="3600" b="1" dirty="0"/>
              <a:t>blanco</a:t>
            </a:r>
            <a:r>
              <a:rPr lang="el-GR" sz="3600" dirty="0"/>
              <a:t> για το </a:t>
            </a:r>
            <a:r>
              <a:rPr lang="el-GR" sz="3600" dirty="0" smtClean="0"/>
              <a:t>σβήσιμο, </a:t>
            </a:r>
            <a:r>
              <a:rPr lang="el-GR" sz="3600" b="1" dirty="0" smtClean="0"/>
              <a:t>μόνο σβήστρα</a:t>
            </a:r>
            <a:r>
              <a:rPr lang="el-GR" sz="3600" dirty="0" smtClean="0"/>
              <a:t>•</a:t>
            </a:r>
          </a:p>
          <a:p>
            <a:pPr>
              <a:buFont typeface="Wingdings" pitchFamily="2" charset="2"/>
              <a:buChar char="§"/>
            </a:pPr>
            <a:r>
              <a:rPr lang="el-GR" sz="3600" dirty="0" smtClean="0"/>
              <a:t>Δεν μπορείται να γράφετε άσχετα </a:t>
            </a:r>
            <a:r>
              <a:rPr lang="el-GR" sz="3600" dirty="0"/>
              <a:t>πράγματα </a:t>
            </a:r>
            <a:r>
              <a:rPr lang="el-GR" sz="3600" dirty="0" smtClean="0"/>
              <a:t>με </a:t>
            </a:r>
            <a:r>
              <a:rPr lang="el-GR" sz="3600" dirty="0"/>
              <a:t>το εξεταζόμενο </a:t>
            </a:r>
            <a:r>
              <a:rPr lang="el-GR" sz="3600" dirty="0" smtClean="0"/>
              <a:t>μάθημα, σχέδια, ζωγραφιές κλπ. και οτιδήποτε άλλο μπορεί να αποτελέσει διακριτικό σημάδι για την ταυτότητα του μαθητή.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7558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03139" cy="1417638"/>
          </a:xfrm>
        </p:spPr>
        <p:txBody>
          <a:bodyPr>
            <a:normAutofit fontScale="90000"/>
          </a:bodyPr>
          <a:lstStyle/>
          <a:p>
            <a:pPr algn="l"/>
            <a:r>
              <a:rPr lang="el-GR" b="1" dirty="0" smtClean="0"/>
              <a:t>Στην 1</a:t>
            </a:r>
            <a:r>
              <a:rPr lang="el-GR" b="1" baseline="30000" dirty="0" smtClean="0"/>
              <a:t>η</a:t>
            </a:r>
            <a:r>
              <a:rPr lang="el-GR" b="1" dirty="0" smtClean="0"/>
              <a:t> σελίδα του τετραδίου</a:t>
            </a:r>
            <a:r>
              <a:rPr lang="el-GR" dirty="0" smtClean="0"/>
              <a:t>,</a:t>
            </a:r>
            <a:br>
              <a:rPr lang="el-GR" dirty="0" smtClean="0"/>
            </a:br>
            <a:r>
              <a:rPr lang="el-GR" dirty="0" smtClean="0"/>
              <a:t>στο επάνω μέρος, γράφετε: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1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(Πάντοτε σύμφωνα με τις οδηγίες των επιτηρητών)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Το Εξεταζόμενο μάθημα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Την Ημερομηνία </a:t>
            </a:r>
          </a:p>
          <a:p>
            <a:pPr marL="0" indent="0">
              <a:buNone/>
            </a:pPr>
            <a:r>
              <a:rPr lang="el-GR" dirty="0" smtClean="0"/>
              <a:t>(Όπως αυτά εμφανίζονται στο πάνω μέρος των θεμάτων).</a:t>
            </a:r>
          </a:p>
          <a:p>
            <a:pPr marL="0" indent="0" algn="ctr">
              <a:buNone/>
            </a:pPr>
            <a:r>
              <a:rPr lang="el-GR" sz="4000" b="1" dirty="0"/>
              <a:t>Τ</a:t>
            </a:r>
            <a:r>
              <a:rPr lang="el-GR" sz="4000" b="1" dirty="0" smtClean="0"/>
              <a:t>ην τελευταία σελίδα </a:t>
            </a:r>
          </a:p>
          <a:p>
            <a:pPr marL="0" indent="0">
              <a:buNone/>
            </a:pPr>
            <a:r>
              <a:rPr lang="el-GR" dirty="0" smtClean="0"/>
              <a:t>χρησιμοποιείται ως πρόχειρο και γράφετε στο πάνω μέρος </a:t>
            </a:r>
            <a:r>
              <a:rPr lang="el-GR" sz="4000" dirty="0" smtClean="0"/>
              <a:t>:	</a:t>
            </a:r>
            <a:r>
              <a:rPr lang="el-GR" sz="4000" b="1" dirty="0" smtClean="0"/>
              <a:t>« ΠΡΟΧΕΙΡΟ»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42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20_06_02 11_11 Office L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27" y="452583"/>
            <a:ext cx="4119418" cy="5929746"/>
          </a:xfrm>
          <a:prstGeom prst="rect">
            <a:avLst/>
          </a:prstGeom>
          <a:noFill/>
        </p:spPr>
      </p:pic>
      <p:pic>
        <p:nvPicPr>
          <p:cNvPr id="1027" name="Picture 3" descr="C:\Users\User\Downloads\2020_06_02 11_49 Office Le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880" y="452584"/>
            <a:ext cx="4462338" cy="5929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6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8" y="201559"/>
            <a:ext cx="8831384" cy="6471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Σ</a:t>
            </a:r>
            <a:r>
              <a:rPr lang="el-GR" sz="3600" dirty="0" smtClean="0"/>
              <a:t>τον </a:t>
            </a:r>
            <a:r>
              <a:rPr lang="el-GR" sz="3600" dirty="0"/>
              <a:t>πίνακα </a:t>
            </a:r>
            <a:r>
              <a:rPr lang="el-GR" sz="3600" dirty="0" smtClean="0"/>
              <a:t>θα αναγράφονται :</a:t>
            </a:r>
          </a:p>
          <a:p>
            <a:pPr marL="0" indent="0">
              <a:buNone/>
            </a:pPr>
            <a:r>
              <a:rPr lang="el-GR" sz="3600" b="1" dirty="0" smtClean="0"/>
              <a:t>	Η  ώρα:</a:t>
            </a:r>
            <a:endParaRPr lang="el-GR" sz="3600" b="1" dirty="0" smtClean="0"/>
          </a:p>
          <a:p>
            <a:pPr>
              <a:buFont typeface="Wingdings" pitchFamily="2" charset="2"/>
              <a:buChar char="ü"/>
            </a:pPr>
            <a:r>
              <a:rPr lang="el-GR" sz="3600" b="1" dirty="0" err="1" smtClean="0"/>
              <a:t>΄Εναρξης</a:t>
            </a:r>
            <a:endParaRPr lang="el-GR" sz="3600" b="1" dirty="0" smtClean="0"/>
          </a:p>
          <a:p>
            <a:pPr>
              <a:buFont typeface="Wingdings" pitchFamily="2" charset="2"/>
              <a:buChar char="ü"/>
            </a:pPr>
            <a:r>
              <a:rPr lang="el-GR" sz="3600" b="1" dirty="0"/>
              <a:t>Δ</a:t>
            </a:r>
            <a:r>
              <a:rPr lang="el-GR" sz="3600" b="1" dirty="0" smtClean="0"/>
              <a:t>υνατής αποχώρησης </a:t>
            </a:r>
          </a:p>
          <a:p>
            <a:pPr>
              <a:buFont typeface="Wingdings" pitchFamily="2" charset="2"/>
              <a:buChar char="ü"/>
            </a:pPr>
            <a:r>
              <a:rPr lang="el-GR" sz="3600" b="1" dirty="0" smtClean="0"/>
              <a:t>Λήξης </a:t>
            </a:r>
          </a:p>
          <a:p>
            <a:pPr marL="0" indent="0">
              <a:buNone/>
            </a:pPr>
            <a:endParaRPr lang="el-GR" b="1" dirty="0" smtClean="0"/>
          </a:p>
          <a:p>
            <a:pPr marL="0" indent="0" algn="ctr">
              <a:buNone/>
            </a:pPr>
            <a:r>
              <a:rPr lang="el-GR" sz="3600" dirty="0" smtClean="0"/>
              <a:t> </a:t>
            </a:r>
            <a:r>
              <a:rPr lang="el-GR" sz="3600" b="1" dirty="0"/>
              <a:t>Δεν </a:t>
            </a:r>
            <a:r>
              <a:rPr lang="el-GR" sz="3600" b="1" dirty="0" smtClean="0"/>
              <a:t>επιτρέπεται η είσοδος </a:t>
            </a:r>
            <a:r>
              <a:rPr lang="el-GR" sz="3600" b="1" dirty="0"/>
              <a:t>σε κανένα </a:t>
            </a:r>
            <a:r>
              <a:rPr lang="el-GR" sz="3600" b="1" dirty="0" smtClean="0"/>
              <a:t>μαθητή, </a:t>
            </a:r>
            <a:r>
              <a:rPr lang="el-GR" sz="3600" b="1" dirty="0"/>
              <a:t>μετά τη διανομή των θεμάτων.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2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32" y="98830"/>
            <a:ext cx="8675336" cy="828335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5F"/>
                </a:solidFill>
              </a:rPr>
              <a:t>Οι επιτηρητές δεν επιτρέπεται </a:t>
            </a:r>
            <a:endParaRPr lang="en-US" dirty="0">
              <a:solidFill>
                <a:srgbClr val="FFFF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64" y="1289969"/>
            <a:ext cx="8607304" cy="52001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4400" dirty="0" smtClean="0"/>
              <a:t>	να δώσουν οποιαδήποτε επεξήγηση, πληροφορία ή διευκρίνηση στους εξεταζόμενους </a:t>
            </a:r>
          </a:p>
          <a:p>
            <a:pPr marL="0" indent="0">
              <a:buNone/>
            </a:pPr>
            <a:r>
              <a:rPr lang="el-GR" sz="4400" dirty="0" smtClean="0"/>
              <a:t>	εκτός </a:t>
            </a:r>
          </a:p>
          <a:p>
            <a:pPr>
              <a:buNone/>
            </a:pPr>
            <a:r>
              <a:rPr lang="el-GR" sz="4400" dirty="0" smtClean="0"/>
              <a:t>	των οδηγιών, διευκρινίσεων ή πληροφοριών που δίνονται από την Εξεταστική Λυκειακή  Επιτροπή</a:t>
            </a:r>
            <a:r>
              <a:rPr lang="el-G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7872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246"/>
            <a:ext cx="8229600" cy="199542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>Σε περίπτωση </a:t>
            </a:r>
            <a:r>
              <a:rPr lang="el-GR" b="1" dirty="0" smtClean="0">
                <a:solidFill>
                  <a:srgbClr val="FFFF00"/>
                </a:solidFill>
              </a:rPr>
              <a:t>λάθους </a:t>
            </a:r>
            <a:r>
              <a:rPr lang="el-GR" dirty="0">
                <a:solidFill>
                  <a:srgbClr val="FFFF00"/>
                </a:solidFill>
              </a:rPr>
              <a:t>ή </a:t>
            </a:r>
            <a:r>
              <a:rPr lang="el-GR" b="1" dirty="0">
                <a:solidFill>
                  <a:srgbClr val="FFFF00"/>
                </a:solidFill>
              </a:rPr>
              <a:t>ελλιπών </a:t>
            </a:r>
            <a:r>
              <a:rPr lang="el-GR" b="1" dirty="0" smtClean="0">
                <a:solidFill>
                  <a:srgbClr val="FFFF00"/>
                </a:solidFill>
              </a:rPr>
              <a:t>στοιχείων </a:t>
            </a:r>
            <a:r>
              <a:rPr lang="el-GR" dirty="0" smtClean="0">
                <a:solidFill>
                  <a:srgbClr val="FFFF00"/>
                </a:solidFill>
              </a:rPr>
              <a:t>που διαπιστώνεται  στα θέματα από μαθητή 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3338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	Οι επιτηρητές καλούν τη Επιτροπή και δίνεται στον υποψήφιο «έντυπο διευκρινίσεων» για να διατυπώσει γραπτά το αίτημά του για διευκρίνηση. </a:t>
            </a:r>
          </a:p>
          <a:p>
            <a:pPr>
              <a:buNone/>
            </a:pPr>
            <a:r>
              <a:rPr lang="el-GR" dirty="0" smtClean="0"/>
              <a:t>	Η παρατήρηση στέλνεται στο Υπουργείο και αν χρειάζεται στέλνεται διευκρίνηση η οποία μοιράζεται γραπτά σε όλους τους μαθητές.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FFFF5F"/>
                </a:solidFill>
              </a:rPr>
              <a:t>ΔΕΝ ΕΠΙΤΡΕΠΕΤΑΙ Η ΔΙΑΤΥΠΩΣΗ ΔΙΕΥΚΡΙΝΗΣΗΣ ΠΡΟΦΟΡΙΚΑ</a:t>
            </a:r>
            <a:endParaRPr lang="en-US" b="1" dirty="0">
              <a:solidFill>
                <a:srgbClr val="FFF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702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47" y="355724"/>
            <a:ext cx="7983706" cy="1035024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>
                <a:solidFill>
                  <a:srgbClr val="FFFF5F"/>
                </a:solidFill>
              </a:rPr>
              <a:t>ΠΡΟΣΕΛΕΥΣΗ</a:t>
            </a:r>
            <a:r>
              <a:rPr lang="el-GR" sz="4800" b="1" dirty="0"/>
              <a:t> </a:t>
            </a:r>
            <a:r>
              <a:rPr lang="el-GR" sz="4800" b="1" dirty="0" smtClean="0">
                <a:solidFill>
                  <a:srgbClr val="FFFF5F"/>
                </a:solidFill>
              </a:rPr>
              <a:t>ΜΑΘΗΤΩΝ</a:t>
            </a:r>
            <a:endParaRPr lang="en-US" sz="4800" b="1" dirty="0">
              <a:solidFill>
                <a:srgbClr val="FFFF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1837"/>
            <a:ext cx="8598953" cy="5136817"/>
          </a:xfrm>
        </p:spPr>
        <p:txBody>
          <a:bodyPr anchor="t" anchorCtr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600" dirty="0" smtClean="0"/>
              <a:t>Οι Πανελλαδικές Εξετάσεις θα διεξαχθούν στο </a:t>
            </a:r>
          </a:p>
          <a:p>
            <a:pPr marL="0" indent="0" algn="ctr">
              <a:buNone/>
            </a:pPr>
            <a:r>
              <a:rPr lang="el-GR" sz="3600" b="1" dirty="0" smtClean="0"/>
              <a:t>1</a:t>
            </a:r>
            <a:r>
              <a:rPr lang="el-GR" sz="3600" b="1" baseline="30000" dirty="0" smtClean="0"/>
              <a:t>ο</a:t>
            </a:r>
            <a:r>
              <a:rPr lang="el-GR" sz="3600" b="1" dirty="0" smtClean="0"/>
              <a:t> ΕΠΑ.Λ. Κομοτηνής</a:t>
            </a:r>
            <a:r>
              <a:rPr lang="el-GR" sz="3600" dirty="0" smtClean="0"/>
              <a:t>.</a:t>
            </a:r>
          </a:p>
          <a:p>
            <a:pPr marL="0" indent="0">
              <a:buNone/>
            </a:pPr>
            <a:r>
              <a:rPr lang="el-GR" sz="4000" dirty="0" smtClean="0"/>
              <a:t>1η </a:t>
            </a:r>
            <a:r>
              <a:rPr lang="el-GR" sz="4000" dirty="0"/>
              <a:t>ΗΜΕΡΑ </a:t>
            </a:r>
            <a:r>
              <a:rPr lang="el-GR" sz="4000" b="1" dirty="0" smtClean="0">
                <a:solidFill>
                  <a:srgbClr val="FFFF5F"/>
                </a:solidFill>
              </a:rPr>
              <a:t>07:30</a:t>
            </a:r>
            <a:endParaRPr lang="el-GR" sz="4000" dirty="0">
              <a:solidFill>
                <a:srgbClr val="FFFF5F"/>
              </a:solidFill>
            </a:endParaRPr>
          </a:p>
          <a:p>
            <a:pPr marL="0" indent="0">
              <a:buNone/>
            </a:pPr>
            <a:r>
              <a:rPr lang="el-GR" sz="4000" dirty="0" smtClean="0"/>
              <a:t>ΤΙΣ </a:t>
            </a:r>
            <a:r>
              <a:rPr lang="el-GR" sz="4000" dirty="0"/>
              <a:t>ΥΠΟΛΟΙΠΕΣ </a:t>
            </a:r>
            <a:r>
              <a:rPr lang="el-GR" sz="4000" dirty="0" smtClean="0"/>
              <a:t>ΗΜΕΡΕΣ</a:t>
            </a:r>
            <a:r>
              <a:rPr lang="en-US" sz="4000" dirty="0" smtClean="0"/>
              <a:t> </a:t>
            </a:r>
            <a:r>
              <a:rPr lang="el-GR" sz="4000" dirty="0" smtClean="0">
                <a:solidFill>
                  <a:srgbClr val="FFFF5F"/>
                </a:solidFill>
              </a:rPr>
              <a:t>ΕΩΣ </a:t>
            </a:r>
            <a:r>
              <a:rPr lang="el-GR" sz="4000" b="1" dirty="0" smtClean="0">
                <a:solidFill>
                  <a:srgbClr val="FFFF5F"/>
                </a:solidFill>
              </a:rPr>
              <a:t>07:45</a:t>
            </a:r>
          </a:p>
          <a:p>
            <a:pPr>
              <a:buFont typeface="Arial" pitchFamily="34" charset="0"/>
              <a:buChar char="•"/>
            </a:pPr>
            <a:r>
              <a:rPr lang="el-GR" sz="3100" dirty="0" smtClean="0"/>
              <a:t>Οι υποψήφιοι πρέπει να μπουν στις αίθουσες εξέτασης μέχρι τις  </a:t>
            </a:r>
            <a:r>
              <a:rPr lang="el-GR" sz="3100" b="1" dirty="0" smtClean="0"/>
              <a:t>08.00 </a:t>
            </a:r>
            <a:r>
              <a:rPr lang="el-GR" sz="3100" b="1" dirty="0" err="1" smtClean="0"/>
              <a:t>π.μ</a:t>
            </a:r>
            <a:r>
              <a:rPr lang="el-GR" sz="31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sz="3100" dirty="0" smtClean="0"/>
              <a:t>Ώρα έναρξης εξετάσεων:  </a:t>
            </a:r>
            <a:r>
              <a:rPr lang="el-GR" sz="3100" b="1" dirty="0" smtClean="0"/>
              <a:t>08:30 </a:t>
            </a:r>
            <a:r>
              <a:rPr lang="el-GR" sz="3100" b="1" dirty="0" err="1" smtClean="0"/>
              <a:t>π.μ</a:t>
            </a:r>
            <a:r>
              <a:rPr lang="el-GR" sz="31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3100" dirty="0" smtClean="0"/>
              <a:t>Η διάρκεια εξέτασης κάθε μαθήματος είναι </a:t>
            </a:r>
            <a:r>
              <a:rPr lang="el-GR" sz="3100" b="1" dirty="0" smtClean="0"/>
              <a:t>τρεις (3) ώρες</a:t>
            </a:r>
            <a:r>
              <a:rPr lang="el-GR" sz="3100" dirty="0" smtClean="0"/>
              <a:t>, μετά την παραλαβή των θεμάτων από τους μαθητές</a:t>
            </a:r>
          </a:p>
          <a:p>
            <a:pPr marL="0" indent="0">
              <a:buNone/>
            </a:pPr>
            <a:endParaRPr lang="en-US" sz="4000" b="1" dirty="0">
              <a:solidFill>
                <a:srgbClr val="FFF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0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ΚΑΤΑ ΤΗ ΔΙΑΡΚΕΙΑ ΤΗΣ ΕΞΕΤΑΣΗΣ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324403"/>
            <a:ext cx="8733692" cy="55335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3600" dirty="0" smtClean="0"/>
              <a:t>	Δεν επιτρέπεται στους εξεταζόμενους να βγουν από την αίθουσα εκτός εξαιρετικών περιπτώσεων. </a:t>
            </a:r>
          </a:p>
          <a:p>
            <a:pPr>
              <a:buNone/>
            </a:pPr>
            <a:r>
              <a:rPr lang="el-GR" sz="3600" dirty="0" smtClean="0"/>
              <a:t>	Σε περίπτωση που χρειαστεί, ο εφεδρικός επιτηρητής συνοδεύει το μαθητή και ελέγχει το χώρο.</a:t>
            </a:r>
          </a:p>
          <a:p>
            <a:pPr>
              <a:buNone/>
            </a:pPr>
            <a:r>
              <a:rPr lang="el-GR" sz="3600" dirty="0" smtClean="0"/>
              <a:t>	Αν κατά τη διάρκεια της εξέτασης ασθενήσει κάποιος μαθητής καλείται η Επιτροπή.</a:t>
            </a:r>
          </a:p>
        </p:txBody>
      </p:sp>
    </p:spTree>
    <p:extLst>
      <p:ext uri="{BB962C8B-B14F-4D97-AF65-F5344CB8AC3E}">
        <p14:creationId xmlns:p14="http://schemas.microsoft.com/office/powerpoint/2010/main" val="660450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" y="0"/>
            <a:ext cx="8545696" cy="1330281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ΔΥΝΑΤΗ ΑΠΟΧΩΡΗΣΗ- ΛΗΞΗ ΕΞΕΤΑΣΕΩΝ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281"/>
            <a:ext cx="8229600" cy="54727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/>
              <a:t>Οι υποψήφιοι μπορούν να παραδίδουν τα γραπτά τους, μόνο μετά τη Λήξη του Δυνατού Χρόνου Αποχώρησης. (συνήθως 60΄ ή 90 ΄ λεπτά)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/>
              <a:t>Με τη λήξη του χρόνου εξέτασης οι μαθητές σταματούν να γράφουν και κλείνουν τα τετράδια.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/>
              <a:t>Στη συνέχεια οι επιτηρητές επικολλούν τα αδιαφανή αυτοκόλλητα και καλύπτουν τα στοιχεία των υποψηφίων.</a:t>
            </a:r>
          </a:p>
        </p:txBody>
      </p:sp>
    </p:spTree>
    <p:extLst>
      <p:ext uri="{BB962C8B-B14F-4D97-AF65-F5344CB8AC3E}">
        <p14:creationId xmlns:p14="http://schemas.microsoft.com/office/powerpoint/2010/main" val="303880021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24" y="100181"/>
            <a:ext cx="8670970" cy="1695631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</a:rPr>
              <a:t>Ο Υποψήφιος όταν παραδίδει το τετράδιό του στον επιτηρητή περιμένει: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23" y="1995420"/>
            <a:ext cx="8670971" cy="4706271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Να κάνει έλεγχο των στοιχείων πριν να επικολήσει </a:t>
            </a:r>
            <a:r>
              <a:rPr lang="el-GR" sz="3000" dirty="0" smtClean="0"/>
              <a:t>το αδιαφανές αυτοκόλλητο.</a:t>
            </a:r>
          </a:p>
          <a:p>
            <a:pPr>
              <a:buFont typeface="Arial" pitchFamily="34" charset="0"/>
              <a:buChar char="•"/>
            </a:pPr>
            <a:r>
              <a:rPr lang="el-GR" sz="3000" dirty="0" smtClean="0"/>
              <a:t>Να διαγράψει </a:t>
            </a:r>
            <a:r>
              <a:rPr lang="el-GR" sz="3000" dirty="0"/>
              <a:t>χιαστί τα κενά διαστήματα στο </a:t>
            </a:r>
            <a:r>
              <a:rPr lang="el-GR" sz="3000" dirty="0" smtClean="0"/>
              <a:t>γραπτό </a:t>
            </a:r>
          </a:p>
          <a:p>
            <a:pPr>
              <a:buFont typeface="Arial" pitchFamily="34" charset="0"/>
              <a:buChar char="•"/>
            </a:pPr>
            <a:r>
              <a:rPr lang="el-GR" sz="3000" dirty="0" smtClean="0"/>
              <a:t>Να βάλει </a:t>
            </a:r>
            <a:r>
              <a:rPr lang="el-GR" sz="3000" dirty="0"/>
              <a:t>την υπογραφή </a:t>
            </a:r>
            <a:r>
              <a:rPr lang="el-GR" sz="3000" dirty="0" smtClean="0"/>
              <a:t>του </a:t>
            </a:r>
            <a:r>
              <a:rPr lang="el-GR" sz="3000" dirty="0"/>
              <a:t>στο τέλος του κειμένου των </a:t>
            </a:r>
            <a:r>
              <a:rPr lang="el-GR" sz="3000" dirty="0" smtClean="0"/>
              <a:t>απαντήσεων, </a:t>
            </a:r>
            <a:r>
              <a:rPr lang="el-GR" sz="3000" dirty="0"/>
              <a:t>που υποδεικνύεται από τον </a:t>
            </a:r>
            <a:r>
              <a:rPr lang="el-GR" sz="3000" dirty="0" smtClean="0"/>
              <a:t>εξεταζόμενο υποψήφιο</a:t>
            </a:r>
            <a:endParaRPr lang="el-GR" sz="3000" dirty="0"/>
          </a:p>
          <a:p>
            <a:pPr>
              <a:buFont typeface="Arial" pitchFamily="34" charset="0"/>
              <a:buChar char="•"/>
            </a:pPr>
            <a:r>
              <a:rPr lang="el-GR" sz="3000" dirty="0" smtClean="0"/>
              <a:t>Και να διαγράψει </a:t>
            </a:r>
            <a:r>
              <a:rPr lang="el-GR" sz="3000" dirty="0"/>
              <a:t>χιαστί τον κενό χώρο κάτω από την υπογραφή τους, καθώς και αυτόν της επόμενης λευκής σελίδας.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614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15" y="866699"/>
            <a:ext cx="8229600" cy="3547414"/>
          </a:xfrm>
        </p:spPr>
        <p:txBody>
          <a:bodyPr>
            <a:noAutofit/>
          </a:bodyPr>
          <a:lstStyle/>
          <a:p>
            <a:pPr algn="ctr"/>
            <a:r>
              <a:rPr lang="el-GR" sz="6000" b="1" dirty="0" smtClean="0">
                <a:solidFill>
                  <a:srgbClr val="FFFF00"/>
                </a:solidFill>
              </a:rPr>
              <a:t>ΚΑΛΗ ΕΠΙΤΥΧΙΑ ΣΕ ΟΛΟΥΣ !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958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955108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</a:rPr>
              <a:t>ΟΙ ΜΑΘΗΤΕΣ ΠΡΕΠΕΙ ΝΑ ΕΧΟΥΝ ΠΑΝΤΑ ΜΑΖΙ ΤΟΥΣ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5400" dirty="0" smtClean="0"/>
          </a:p>
          <a:p>
            <a:pPr marL="0" indent="0">
              <a:buNone/>
            </a:pPr>
            <a:r>
              <a:rPr lang="el-GR" sz="5400" b="1" dirty="0" smtClean="0"/>
              <a:t>1. </a:t>
            </a:r>
            <a:r>
              <a:rPr lang="el-GR" sz="4400" b="1" dirty="0" smtClean="0">
                <a:solidFill>
                  <a:srgbClr val="FFFF5F"/>
                </a:solidFill>
              </a:rPr>
              <a:t>Το ΔΕΛΤΙΟ ΕΞΕΤΑΖΟΜΕΝΟΥ</a:t>
            </a:r>
          </a:p>
          <a:p>
            <a:pPr lvl="1"/>
            <a:endParaRPr lang="el-GR" sz="4400" b="1" dirty="0" smtClean="0">
              <a:solidFill>
                <a:srgbClr val="FFFF5F"/>
              </a:solidFill>
            </a:endParaRPr>
          </a:p>
          <a:p>
            <a:pPr marL="0" indent="0">
              <a:buNone/>
            </a:pPr>
            <a:r>
              <a:rPr lang="el-GR" sz="4400" b="1" dirty="0" smtClean="0"/>
              <a:t>2. </a:t>
            </a:r>
            <a:r>
              <a:rPr lang="el-GR" sz="4400" b="1" dirty="0" smtClean="0">
                <a:solidFill>
                  <a:srgbClr val="FFFF5F"/>
                </a:solidFill>
              </a:rPr>
              <a:t>Την ΑΣΤΥΝΟΜΙΚΗ ΤΟΥΣ</a:t>
            </a:r>
            <a:r>
              <a:rPr lang="en-US" sz="4400" b="1" dirty="0" smtClean="0">
                <a:solidFill>
                  <a:srgbClr val="FFFF5F"/>
                </a:solidFill>
              </a:rPr>
              <a:t>  	</a:t>
            </a:r>
            <a:r>
              <a:rPr lang="el-GR" sz="4400" b="1" dirty="0" smtClean="0">
                <a:solidFill>
                  <a:srgbClr val="FFFF5F"/>
                </a:solidFill>
              </a:rPr>
              <a:t>ΤΑΥΤΟΤΗΤΑ</a:t>
            </a:r>
            <a:r>
              <a:rPr lang="el-GR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52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37595">
            <a:off x="795275" y="195262"/>
            <a:ext cx="5165070" cy="114943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ΟΔΗΓΙΕΣ </a:t>
            </a:r>
            <a:r>
              <a:rPr lang="el-GR" b="1" dirty="0"/>
              <a:t>ΠΡΟΣ ΤΟΥΣ ΥΠΟΨΗΦΙΟΥΣ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3" y="1580274"/>
            <a:ext cx="8788722" cy="5277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Κατά </a:t>
            </a:r>
            <a:r>
              <a:rPr lang="el-GR" dirty="0"/>
              <a:t>την </a:t>
            </a:r>
            <a:r>
              <a:rPr lang="el-GR" dirty="0" smtClean="0"/>
              <a:t>είσοδο </a:t>
            </a:r>
            <a:r>
              <a:rPr lang="el-GR" dirty="0"/>
              <a:t>στην αίθουσα </a:t>
            </a:r>
            <a:r>
              <a:rPr lang="el-GR" dirty="0" smtClean="0"/>
              <a:t>εξέτασης:</a:t>
            </a:r>
          </a:p>
          <a:p>
            <a:pPr marL="0" indent="0">
              <a:buNone/>
            </a:pPr>
            <a:r>
              <a:rPr lang="el-GR" sz="3500" b="1" u="sng" dirty="0" smtClean="0"/>
              <a:t> </a:t>
            </a:r>
            <a:r>
              <a:rPr lang="el-GR" sz="3500" b="1" u="sng" dirty="0">
                <a:solidFill>
                  <a:srgbClr val="FFFF5F"/>
                </a:solidFill>
              </a:rPr>
              <a:t>Α. ΔΕΝ ΕΠΙΤΡΕΠΕΤΑΙ ΝΑ ΕΧΟΥΝ ΜΑΖΙ ΤΟΥΣ </a:t>
            </a:r>
            <a:r>
              <a:rPr lang="el-GR" sz="3800" dirty="0">
                <a:solidFill>
                  <a:srgbClr val="FFFF5F"/>
                </a:solidFill>
              </a:rPr>
              <a:t>: </a:t>
            </a:r>
            <a:endParaRPr lang="el-GR" sz="3800" dirty="0" smtClean="0">
              <a:solidFill>
                <a:srgbClr val="FFFF5F"/>
              </a:solidFill>
            </a:endParaRPr>
          </a:p>
          <a:p>
            <a:pPr marL="0" indent="0">
              <a:buNone/>
            </a:pPr>
            <a:r>
              <a:rPr lang="el-GR" dirty="0" smtClean="0"/>
              <a:t>•</a:t>
            </a:r>
            <a:r>
              <a:rPr lang="el-GR" sz="3000" dirty="0"/>
              <a:t>βιβλία, τετράδια, σημειώσεις, </a:t>
            </a:r>
            <a:endParaRPr lang="el-GR" sz="3000" dirty="0" smtClean="0"/>
          </a:p>
          <a:p>
            <a:pPr marL="0" indent="0">
              <a:buNone/>
            </a:pPr>
            <a:r>
              <a:rPr lang="el-GR" sz="3000" dirty="0" smtClean="0"/>
              <a:t>•</a:t>
            </a:r>
            <a:r>
              <a:rPr lang="el-GR" sz="3000" b="1" dirty="0" smtClean="0"/>
              <a:t>διορθωτικό (blanco),</a:t>
            </a:r>
          </a:p>
          <a:p>
            <a:pPr marL="0" indent="0">
              <a:buNone/>
            </a:pPr>
            <a:r>
              <a:rPr lang="el-GR" sz="3000" dirty="0" smtClean="0"/>
              <a:t>•</a:t>
            </a:r>
            <a:r>
              <a:rPr lang="el-GR" sz="3000" dirty="0"/>
              <a:t>κινητά τηλέφωνα, mp3, walkman </a:t>
            </a:r>
            <a:endParaRPr lang="el-GR" sz="3000" dirty="0" smtClean="0"/>
          </a:p>
          <a:p>
            <a:pPr marL="0" indent="0">
              <a:buNone/>
            </a:pPr>
            <a:r>
              <a:rPr lang="el-GR" sz="3000" dirty="0" smtClean="0"/>
              <a:t>•</a:t>
            </a:r>
            <a:r>
              <a:rPr lang="el-GR" sz="3000" dirty="0"/>
              <a:t>υπολογιστικές μηχανές, </a:t>
            </a:r>
            <a:endParaRPr lang="el-GR" sz="3000" dirty="0" smtClean="0"/>
          </a:p>
          <a:p>
            <a:pPr marL="0" indent="0">
              <a:buNone/>
            </a:pPr>
            <a:r>
              <a:rPr lang="el-GR" sz="3000" dirty="0" smtClean="0"/>
              <a:t>•</a:t>
            </a:r>
            <a:r>
              <a:rPr lang="el-GR" sz="3000" dirty="0"/>
              <a:t>ηλεκτρονικά μέσα μετάδοσης πληροφοριών </a:t>
            </a:r>
          </a:p>
        </p:txBody>
      </p:sp>
    </p:spTree>
    <p:extLst>
      <p:ext uri="{BB962C8B-B14F-4D97-AF65-F5344CB8AC3E}">
        <p14:creationId xmlns:p14="http://schemas.microsoft.com/office/powerpoint/2010/main" val="29063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37" y="1289967"/>
            <a:ext cx="8627461" cy="509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600" dirty="0" smtClean="0"/>
              <a:t>Οι υποψήφιοι θα βγάλουν έξω από την αίθουσα εξέτασης, όλα όσα δεν επιτρέπεται να έχουν μαζί τους, . </a:t>
            </a:r>
          </a:p>
          <a:p>
            <a:pPr marL="0" indent="0" algn="just">
              <a:buNone/>
            </a:pPr>
            <a:r>
              <a:rPr lang="el-GR" sz="3600" dirty="0" smtClean="0"/>
              <a:t>Όσοι τυχόν έχουν μαζί τους </a:t>
            </a:r>
            <a:r>
              <a:rPr lang="el-GR" sz="3600" b="1" u="sng" dirty="0" smtClean="0"/>
              <a:t>κινητά τηλέφωνα</a:t>
            </a:r>
            <a:r>
              <a:rPr lang="el-GR" sz="3600" dirty="0" smtClean="0"/>
              <a:t>, αφού τα </a:t>
            </a:r>
            <a:r>
              <a:rPr lang="el-GR" sz="3600" b="1" u="sng" dirty="0" smtClean="0"/>
              <a:t>απενεργοποιήσουν </a:t>
            </a:r>
            <a:r>
              <a:rPr lang="el-GR" sz="3600" dirty="0" smtClean="0"/>
              <a:t>θα τα παραδώσουν και θα τα παραλάβουν στο τέλος της εξέτασης.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37" y="241869"/>
            <a:ext cx="8466200" cy="849089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FFFF5F"/>
                </a:solidFill>
              </a:rPr>
              <a:t>ΚΙΝΗΤΑ ΤΗΛΕΦΩΝΑ</a:t>
            </a:r>
            <a:endParaRPr lang="en-US" b="1" dirty="0">
              <a:solidFill>
                <a:srgbClr val="FFF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162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031525" cy="2841964"/>
          </a:xfrm>
        </p:spPr>
        <p:txBody>
          <a:bodyPr>
            <a:normAutofit/>
          </a:bodyPr>
          <a:lstStyle/>
          <a:p>
            <a:pPr algn="l"/>
            <a:r>
              <a:rPr lang="el-GR" dirty="0" smtClean="0">
                <a:solidFill>
                  <a:srgbClr val="FFFF5F"/>
                </a:solidFill>
              </a:rPr>
              <a:t>ΕΠΙΤΡΕΠΕΤΑΙ </a:t>
            </a:r>
            <a:r>
              <a:rPr lang="el-GR" dirty="0">
                <a:solidFill>
                  <a:srgbClr val="FFFF5F"/>
                </a:solidFill>
              </a:rPr>
              <a:t>ΝΑ ΕΧΟΥΝ ΜΑΖΙ </a:t>
            </a:r>
            <a:r>
              <a:rPr lang="el-GR" dirty="0" smtClean="0">
                <a:solidFill>
                  <a:srgbClr val="FFFF5F"/>
                </a:solidFill>
              </a:rPr>
              <a:t>ΤΟΥΣ</a:t>
            </a:r>
            <a:br>
              <a:rPr lang="el-GR" dirty="0" smtClean="0">
                <a:solidFill>
                  <a:srgbClr val="FFFF5F"/>
                </a:solidFill>
              </a:rPr>
            </a:br>
            <a:r>
              <a:rPr lang="el-GR" dirty="0" smtClean="0">
                <a:solidFill>
                  <a:srgbClr val="FFFF5F"/>
                </a:solidFill>
              </a:rPr>
              <a:t>ΟΙ ΜΑΘΗΤΕΣ</a:t>
            </a:r>
            <a:endParaRPr lang="en-US" dirty="0">
              <a:solidFill>
                <a:srgbClr val="FFFF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525" y="1"/>
            <a:ext cx="5112476" cy="668232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Στυλό </a:t>
            </a:r>
            <a:r>
              <a:rPr lang="el-GR" dirty="0"/>
              <a:t>μπλε ή </a:t>
            </a:r>
            <a:r>
              <a:rPr lang="el-GR" dirty="0" smtClean="0"/>
              <a:t>μαύρο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μολύβια</a:t>
            </a:r>
          </a:p>
          <a:p>
            <a:pPr>
              <a:buFont typeface="Wingdings" pitchFamily="2" charset="2"/>
              <a:buChar char="ü"/>
            </a:pPr>
            <a:r>
              <a:rPr lang="el-GR" dirty="0" err="1" smtClean="0"/>
              <a:t>σβήστρα</a:t>
            </a:r>
            <a:r>
              <a:rPr lang="el-G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Νερό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Γεωμετρικά όργανα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Μολύβι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chemeClr val="accent2"/>
                </a:solidFill>
              </a:rPr>
              <a:t>ΠΡΟΣΟΧΗ !</a:t>
            </a:r>
          </a:p>
          <a:p>
            <a:pPr marL="0" indent="0">
              <a:buNone/>
            </a:pPr>
            <a:r>
              <a:rPr lang="el-GR" dirty="0" smtClean="0"/>
              <a:t>Το Μολύβι </a:t>
            </a:r>
            <a:r>
              <a:rPr lang="el-GR" dirty="0"/>
              <a:t>δεν </a:t>
            </a:r>
            <a:r>
              <a:rPr lang="el-GR" dirty="0" smtClean="0"/>
              <a:t>μπορεί </a:t>
            </a:r>
            <a:r>
              <a:rPr lang="el-GR" dirty="0"/>
              <a:t>να </a:t>
            </a:r>
            <a:r>
              <a:rPr lang="el-GR" dirty="0" err="1" smtClean="0"/>
              <a:t>χρησιμοποιήθεί</a:t>
            </a:r>
            <a:r>
              <a:rPr lang="el-GR" dirty="0" smtClean="0"/>
              <a:t> στα τετράδια, παρά </a:t>
            </a:r>
            <a:r>
              <a:rPr lang="el-GR" dirty="0"/>
              <a:t>μόνο αν το ζητάει η </a:t>
            </a:r>
            <a:r>
              <a:rPr lang="el-GR" dirty="0" smtClean="0"/>
              <a:t>εκφώνηση ή το λέει στις Οδηγίες προς Υποψηφίους (συνήθως ζητείται στα σχήματα)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8" y="254000"/>
            <a:ext cx="8753230" cy="6603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400" b="1" u="sng" dirty="0">
                <a:solidFill>
                  <a:srgbClr val="FFFF5F"/>
                </a:solidFill>
              </a:rPr>
              <a:t>Οι επιτηρητές </a:t>
            </a:r>
            <a:r>
              <a:rPr lang="el-GR" sz="3400" dirty="0">
                <a:solidFill>
                  <a:srgbClr val="FFFF5F"/>
                </a:solidFill>
              </a:rPr>
              <a:t>απαγορεύεται να φέρουν μαζί τους κινητό </a:t>
            </a:r>
            <a:r>
              <a:rPr lang="el-GR" sz="3400" dirty="0" smtClean="0">
                <a:solidFill>
                  <a:srgbClr val="FFFF5F"/>
                </a:solidFill>
              </a:rPr>
              <a:t>τηλέφωνο.</a:t>
            </a:r>
          </a:p>
          <a:p>
            <a:endParaRPr lang="el-GR" sz="3400" dirty="0" smtClean="0">
              <a:solidFill>
                <a:srgbClr val="FFFF5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3400" dirty="0" smtClean="0">
                <a:solidFill>
                  <a:srgbClr val="FFFF5F"/>
                </a:solidFill>
              </a:rPr>
              <a:t>Κατά </a:t>
            </a:r>
            <a:r>
              <a:rPr lang="el-GR" sz="3400" dirty="0">
                <a:solidFill>
                  <a:srgbClr val="FFFF5F"/>
                </a:solidFill>
              </a:rPr>
              <a:t>τη διάρκεια της εξέτασης </a:t>
            </a:r>
            <a:r>
              <a:rPr lang="el-GR" sz="3400" dirty="0" smtClean="0">
                <a:solidFill>
                  <a:srgbClr val="FFFF5F"/>
                </a:solidFill>
              </a:rPr>
              <a:t>δεν επιτρέπεται  </a:t>
            </a:r>
            <a:r>
              <a:rPr lang="el-GR" sz="3400" dirty="0">
                <a:solidFill>
                  <a:srgbClr val="FFFF5F"/>
                </a:solidFill>
              </a:rPr>
              <a:t>να συζητούν μεταξύ τους</a:t>
            </a:r>
            <a:r>
              <a:rPr lang="el-GR" sz="3400" dirty="0" smtClean="0">
                <a:solidFill>
                  <a:srgbClr val="FFFF5F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l-GR" sz="3400" dirty="0" smtClean="0">
                <a:solidFill>
                  <a:srgbClr val="FFFF5F"/>
                </a:solidFill>
              </a:rPr>
              <a:t> </a:t>
            </a:r>
            <a:r>
              <a:rPr lang="el-GR" sz="3400" dirty="0">
                <a:solidFill>
                  <a:srgbClr val="FFFF5F"/>
                </a:solidFill>
              </a:rPr>
              <a:t>να διαβάζουν τα θέματα και </a:t>
            </a:r>
            <a:endParaRPr lang="el-GR" sz="3400" dirty="0" smtClean="0">
              <a:solidFill>
                <a:srgbClr val="FFFF5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3400" dirty="0" smtClean="0">
                <a:solidFill>
                  <a:srgbClr val="FFFF5F"/>
                </a:solidFill>
              </a:rPr>
              <a:t>να </a:t>
            </a:r>
            <a:r>
              <a:rPr lang="el-GR" sz="3400" dirty="0">
                <a:solidFill>
                  <a:srgbClr val="FFFF5F"/>
                </a:solidFill>
              </a:rPr>
              <a:t>προσπαθούν να δώσουν απαντήσεις σε αυτά.</a:t>
            </a:r>
            <a:endParaRPr lang="en-US" sz="3400" dirty="0">
              <a:solidFill>
                <a:srgbClr val="FFF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619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51574"/>
            <a:ext cx="9144000" cy="1143557"/>
          </a:xfrm>
        </p:spPr>
        <p:txBody>
          <a:bodyPr/>
          <a:lstStyle/>
          <a:p>
            <a:pPr algn="ctr"/>
            <a:r>
              <a:rPr lang="el-GR" b="1" dirty="0"/>
              <a:t>ΤΟΠΟΘΕΤΗΣΗ ΥΠΟΨΗΦΙΩΝ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88" y="1213805"/>
            <a:ext cx="8347955" cy="522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 smtClean="0"/>
              <a:t>Οι  επιτηρητές τοποθετούν  </a:t>
            </a:r>
            <a:r>
              <a:rPr lang="el-GR" sz="3200" dirty="0"/>
              <a:t>τους υποψηφίους στα θρανία με </a:t>
            </a:r>
            <a:r>
              <a:rPr lang="el-GR" sz="3200" b="1" dirty="0"/>
              <a:t>απόλυτη αλφαβητική σειρά </a:t>
            </a:r>
            <a:r>
              <a:rPr lang="el-GR" sz="3200" dirty="0"/>
              <a:t>(όπως αναγράφεται στην κατάσταση – παρουσιολόγιο) ξεκινώντας από την πλευρά της έδρας. </a:t>
            </a:r>
            <a:endParaRPr lang="el-GR" sz="3200" dirty="0" smtClean="0"/>
          </a:p>
          <a:p>
            <a:pPr marL="0" indent="0" algn="ctr">
              <a:buNone/>
            </a:pPr>
            <a:r>
              <a:rPr lang="el-GR" sz="3200" b="1" dirty="0" smtClean="0"/>
              <a:t>Προσοχή!</a:t>
            </a:r>
          </a:p>
          <a:p>
            <a:pPr marL="0" indent="0">
              <a:buNone/>
            </a:pPr>
            <a:r>
              <a:rPr lang="el-GR" sz="3200" dirty="0" smtClean="0"/>
              <a:t>Η </a:t>
            </a:r>
            <a:r>
              <a:rPr lang="el-GR" sz="3200" dirty="0"/>
              <a:t>τοποθέτηση των υποψηφίων θα γίνεται κάθε ημέρα εξέτασης.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6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525</TotalTime>
  <Words>905</Words>
  <Application>Microsoft Macintosh PowerPoint</Application>
  <PresentationFormat>On-screen Show (4:3)</PresentationFormat>
  <Paragraphs>146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Kilter</vt:lpstr>
      <vt:lpstr>ΠΑΝΕΛΛΑΔΙΚΕΣ ΕΞΕΤΑΣΕΙΣ 2021 ΟΔΗΓΙΕΣ ΓΙΑ ΤΟΥΣ ΥΠΟΨΗΦΙΟΥΣ</vt:lpstr>
      <vt:lpstr>PowerPoint Presentation</vt:lpstr>
      <vt:lpstr>ΠΡΟΣΕΛΕΥΣΗ ΜΑΘΗΤΩΝ</vt:lpstr>
      <vt:lpstr>ΟΙ ΜΑΘΗΤΕΣ ΠΡΕΠΕΙ ΝΑ ΕΧΟΥΝ ΠΑΝΤΑ ΜΑΖΙ ΤΟΥΣ</vt:lpstr>
      <vt:lpstr>ΟΔΗΓΙΕΣ ΠΡΟΣ ΤΟΥΣ ΥΠΟΨΗΦΙΟΥΣ </vt:lpstr>
      <vt:lpstr>ΚΙΝΗΤΑ ΤΗΛΕΦΩΝΑ</vt:lpstr>
      <vt:lpstr>ΕΠΙΤΡΕΠΕΤΑΙ ΝΑ ΕΧΟΥΝ ΜΑΖΙ ΤΟΥΣ ΟΙ ΜΑΘΗΤΕΣ</vt:lpstr>
      <vt:lpstr>PowerPoint Presentation</vt:lpstr>
      <vt:lpstr>ΤΟΠΟΘΕΤΗΣΗ ΥΠΟΨΗΦΙΩΝ</vt:lpstr>
      <vt:lpstr>PowerPoint Presentation</vt:lpstr>
      <vt:lpstr>ΦΑΚΕΛΟΙ - ΤΕΤΡΑΔΙΑ</vt:lpstr>
      <vt:lpstr>PowerPoint Presentation</vt:lpstr>
      <vt:lpstr>Και ΑΔΙΑΦΑΝΗ ΑΥΤΟΚΟΛΗΤΑ</vt:lpstr>
      <vt:lpstr>Το θρανίο του απόντα θα παραμείνει ΚΕΝΟ. </vt:lpstr>
      <vt:lpstr>ΤΕΤΡΑΔΙΑ ΕΞΕΤΑΣΗΣ</vt:lpstr>
      <vt:lpstr>ΣΥΜΠΛΗΡΩΣΗ ΣΤΟΙΧΕΙΩΝ ΕΞΕΤΑΖΟΜΕΝΩΝ</vt:lpstr>
      <vt:lpstr>PowerPoint Presentation</vt:lpstr>
      <vt:lpstr>ΕΞΩΦΥΛΛΟ ΤΕΤΡΑΔΙΟΥ  Γράφουμε το εξεταζόμενο μάθημα σύμφωνα με τις οδηγίες του επιτηρητή</vt:lpstr>
      <vt:lpstr>Οι επιτηρητές ελέγχουν αν ο υποψήφιος έγραψε σωστά τα στοιχεία του, κάνοντας αντιπαραβολή των στοιχείων που έγραψε, με αυτά του δελτίου εξεταζομένου. </vt:lpstr>
      <vt:lpstr>ΕΠΙΚΟΛΗΣΗ ΑΡΙΘΜΗΤΗΡΙΩΝ</vt:lpstr>
      <vt:lpstr>PowerPoint Presentation</vt:lpstr>
      <vt:lpstr>ΠΕΙΘΑΡΧΙΑ ΕΞΕΤΑΖΟΜΕΝΩΝ </vt:lpstr>
      <vt:lpstr>ΔΙΑΝΟΜΗ ΘΕΜΑΤΩΝ </vt:lpstr>
      <vt:lpstr>ΠΡΟΣΟΧΗ!</vt:lpstr>
      <vt:lpstr>Στην 1η σελίδα του τετραδίου, στο επάνω μέρος, γράφετε:</vt:lpstr>
      <vt:lpstr>PowerPoint Presentation</vt:lpstr>
      <vt:lpstr>PowerPoint Presentation</vt:lpstr>
      <vt:lpstr>Οι επιτηρητές δεν επιτρέπεται </vt:lpstr>
      <vt:lpstr>Σε περίπτωση λάθους ή ελλιπών στοιχείων που διαπιστώνεται  στα θέματα από μαθητή :</vt:lpstr>
      <vt:lpstr>ΚΑΤΑ ΤΗ ΔΙΑΡΚΕΙΑ ΤΗΣ ΕΞΕΤΑΣΗΣ</vt:lpstr>
      <vt:lpstr>ΔΥΝΑΤΗ ΑΠΟΧΩΡΗΣΗ- ΛΗΞΗ ΕΞΕΤΑΣΕΩΝ</vt:lpstr>
      <vt:lpstr>Ο Υποψήφιος όταν παραδίδει το τετράδιό του στον επιτηρητή περιμένει:</vt:lpstr>
      <vt:lpstr>ΚΑΛΗ ΕΠΙΤΥΧΙΑ ΣΕ ΟΛΟΥΣ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ΠΑΝΕΛΛΑΔΙΚΕΣ ΕΞΕΤΑΣΕΙΣ 2018 ΠΡΟΣΕΛΕΥΣΗ ΕΠΙΤΗΡΗΤΩΝ</dc:title>
  <dc:creator>Stevie</dc:creator>
  <cp:lastModifiedBy>Stevie</cp:lastModifiedBy>
  <cp:revision>84</cp:revision>
  <dcterms:created xsi:type="dcterms:W3CDTF">2018-05-23T12:52:35Z</dcterms:created>
  <dcterms:modified xsi:type="dcterms:W3CDTF">2021-06-03T17:45:36Z</dcterms:modified>
</cp:coreProperties>
</file>