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58" r:id="rId5"/>
    <p:sldId id="259" r:id="rId6"/>
    <p:sldId id="262" r:id="rId7"/>
    <p:sldId id="260" r:id="rId8"/>
    <p:sldId id="263" r:id="rId9"/>
    <p:sldId id="265" r:id="rId10"/>
    <p:sldId id="264" r:id="rId11"/>
    <p:sldId id="266" r:id="rId12"/>
    <p:sldId id="272" r:id="rId13"/>
    <p:sldId id="267" r:id="rId14"/>
    <p:sldId id="268" r:id="rId15"/>
    <p:sldId id="269" r:id="rId16"/>
    <p:sldId id="270" r:id="rId17"/>
    <p:sldId id="273" r:id="rId18"/>
    <p:sldId id="275" r:id="rId19"/>
    <p:sldId id="271" r:id="rId20"/>
    <p:sldId id="274"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7" d="100"/>
          <a:sy n="77" d="100"/>
        </p:scale>
        <p:origin x="91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yri Gait" userId="19925e3b0f22d710" providerId="LiveId" clId="{1102559B-2835-47D0-93F6-3A6B13F522DB}"/>
    <pc:docChg chg="undo redo custSel addSld delSld modSld sldOrd">
      <pc:chgData name="Kyri Gait" userId="19925e3b0f22d710" providerId="LiveId" clId="{1102559B-2835-47D0-93F6-3A6B13F522DB}" dt="2024-04-22T14:26:42.323" v="3342" actId="20577"/>
      <pc:docMkLst>
        <pc:docMk/>
      </pc:docMkLst>
      <pc:sldChg chg="modSp mod">
        <pc:chgData name="Kyri Gait" userId="19925e3b0f22d710" providerId="LiveId" clId="{1102559B-2835-47D0-93F6-3A6B13F522DB}" dt="2024-04-22T14:26:42.323" v="3342" actId="20577"/>
        <pc:sldMkLst>
          <pc:docMk/>
          <pc:sldMk cId="3837048136" sldId="256"/>
        </pc:sldMkLst>
        <pc:spChg chg="mod">
          <ac:chgData name="Kyri Gait" userId="19925e3b0f22d710" providerId="LiveId" clId="{1102559B-2835-47D0-93F6-3A6B13F522DB}" dt="2024-04-22T14:26:42.323" v="3342" actId="20577"/>
          <ac:spMkLst>
            <pc:docMk/>
            <pc:sldMk cId="3837048136" sldId="256"/>
            <ac:spMk id="2" creationId="{521C1C20-C537-ED88-C9E8-5277B1D5398F}"/>
          </ac:spMkLst>
        </pc:spChg>
        <pc:spChg chg="mod">
          <ac:chgData name="Kyri Gait" userId="19925e3b0f22d710" providerId="LiveId" clId="{1102559B-2835-47D0-93F6-3A6B13F522DB}" dt="2024-04-21T19:15:11.289" v="2935" actId="255"/>
          <ac:spMkLst>
            <pc:docMk/>
            <pc:sldMk cId="3837048136" sldId="256"/>
            <ac:spMk id="3" creationId="{F185A5E2-4757-FC79-9244-979CAC8F6BAD}"/>
          </ac:spMkLst>
        </pc:spChg>
      </pc:sldChg>
      <pc:sldChg chg="del ord">
        <pc:chgData name="Kyri Gait" userId="19925e3b0f22d710" providerId="LiveId" clId="{1102559B-2835-47D0-93F6-3A6B13F522DB}" dt="2024-04-21T12:15:53.050" v="6" actId="2696"/>
        <pc:sldMkLst>
          <pc:docMk/>
          <pc:sldMk cId="1967550511" sldId="257"/>
        </pc:sldMkLst>
      </pc:sldChg>
      <pc:sldChg chg="addSp modSp new mod">
        <pc:chgData name="Kyri Gait" userId="19925e3b0f22d710" providerId="LiveId" clId="{1102559B-2835-47D0-93F6-3A6B13F522DB}" dt="2024-04-21T19:20:06.310" v="3011" actId="947"/>
        <pc:sldMkLst>
          <pc:docMk/>
          <pc:sldMk cId="2368027200" sldId="257"/>
        </pc:sldMkLst>
        <pc:spChg chg="mod">
          <ac:chgData name="Kyri Gait" userId="19925e3b0f22d710" providerId="LiveId" clId="{1102559B-2835-47D0-93F6-3A6B13F522DB}" dt="2024-04-21T19:20:06.310" v="3011" actId="947"/>
          <ac:spMkLst>
            <pc:docMk/>
            <pc:sldMk cId="2368027200" sldId="257"/>
            <ac:spMk id="2" creationId="{24915956-BE0A-3188-48C2-85C8E8F2CE96}"/>
          </ac:spMkLst>
        </pc:spChg>
        <pc:spChg chg="mod">
          <ac:chgData name="Kyri Gait" userId="19925e3b0f22d710" providerId="LiveId" clId="{1102559B-2835-47D0-93F6-3A6B13F522DB}" dt="2024-04-21T19:19:22.310" v="3005" actId="27636"/>
          <ac:spMkLst>
            <pc:docMk/>
            <pc:sldMk cId="2368027200" sldId="257"/>
            <ac:spMk id="3" creationId="{17BDCD52-BB82-4F51-A096-FAF06928A4A6}"/>
          </ac:spMkLst>
        </pc:spChg>
        <pc:picChg chg="add mod">
          <ac:chgData name="Kyri Gait" userId="19925e3b0f22d710" providerId="LiveId" clId="{1102559B-2835-47D0-93F6-3A6B13F522DB}" dt="2024-04-21T19:19:34.602" v="3010" actId="1076"/>
          <ac:picMkLst>
            <pc:docMk/>
            <pc:sldMk cId="2368027200" sldId="257"/>
            <ac:picMk id="5" creationId="{ADAB176D-9E9A-9D10-707E-433DBE953C28}"/>
          </ac:picMkLst>
        </pc:picChg>
      </pc:sldChg>
      <pc:sldChg chg="modSp new mod">
        <pc:chgData name="Kyri Gait" userId="19925e3b0f22d710" providerId="LiveId" clId="{1102559B-2835-47D0-93F6-3A6B13F522DB}" dt="2024-04-21T19:20:57.636" v="3016" actId="14100"/>
        <pc:sldMkLst>
          <pc:docMk/>
          <pc:sldMk cId="1248047853" sldId="258"/>
        </pc:sldMkLst>
        <pc:spChg chg="mod">
          <ac:chgData name="Kyri Gait" userId="19925e3b0f22d710" providerId="LiveId" clId="{1102559B-2835-47D0-93F6-3A6B13F522DB}" dt="2024-04-21T19:20:57.636" v="3016" actId="14100"/>
          <ac:spMkLst>
            <pc:docMk/>
            <pc:sldMk cId="1248047853" sldId="258"/>
            <ac:spMk id="2" creationId="{86AA16CE-58DC-C7B0-712B-08B992376FF4}"/>
          </ac:spMkLst>
        </pc:spChg>
        <pc:spChg chg="mod">
          <ac:chgData name="Kyri Gait" userId="19925e3b0f22d710" providerId="LiveId" clId="{1102559B-2835-47D0-93F6-3A6B13F522DB}" dt="2024-04-21T16:45:54.304" v="1597" actId="27636"/>
          <ac:spMkLst>
            <pc:docMk/>
            <pc:sldMk cId="1248047853" sldId="258"/>
            <ac:spMk id="3" creationId="{7BFDD191-589A-131B-7342-34984674AA80}"/>
          </ac:spMkLst>
        </pc:spChg>
      </pc:sldChg>
      <pc:sldChg chg="new del ord">
        <pc:chgData name="Kyri Gait" userId="19925e3b0f22d710" providerId="LiveId" clId="{1102559B-2835-47D0-93F6-3A6B13F522DB}" dt="2024-04-21T12:15:48.082" v="5" actId="2696"/>
        <pc:sldMkLst>
          <pc:docMk/>
          <pc:sldMk cId="1254844966" sldId="258"/>
        </pc:sldMkLst>
      </pc:sldChg>
      <pc:sldChg chg="modSp new del mod">
        <pc:chgData name="Kyri Gait" userId="19925e3b0f22d710" providerId="LiveId" clId="{1102559B-2835-47D0-93F6-3A6B13F522DB}" dt="2024-04-21T13:13:43.831" v="711" actId="2696"/>
        <pc:sldMkLst>
          <pc:docMk/>
          <pc:sldMk cId="300164023" sldId="259"/>
        </pc:sldMkLst>
        <pc:spChg chg="mod">
          <ac:chgData name="Kyri Gait" userId="19925e3b0f22d710" providerId="LiveId" clId="{1102559B-2835-47D0-93F6-3A6B13F522DB}" dt="2024-04-21T13:04:26.569" v="628" actId="20577"/>
          <ac:spMkLst>
            <pc:docMk/>
            <pc:sldMk cId="300164023" sldId="259"/>
            <ac:spMk id="2" creationId="{96B7291D-3A00-5B15-2D67-1D3F373961CF}"/>
          </ac:spMkLst>
        </pc:spChg>
        <pc:spChg chg="mod">
          <ac:chgData name="Kyri Gait" userId="19925e3b0f22d710" providerId="LiveId" clId="{1102559B-2835-47D0-93F6-3A6B13F522DB}" dt="2024-04-21T13:02:59.817" v="601" actId="14100"/>
          <ac:spMkLst>
            <pc:docMk/>
            <pc:sldMk cId="300164023" sldId="259"/>
            <ac:spMk id="3" creationId="{3E256491-30C7-4AF3-5814-18C54E20C389}"/>
          </ac:spMkLst>
        </pc:spChg>
      </pc:sldChg>
      <pc:sldChg chg="modSp new mod">
        <pc:chgData name="Kyri Gait" userId="19925e3b0f22d710" providerId="LiveId" clId="{1102559B-2835-47D0-93F6-3A6B13F522DB}" dt="2024-04-21T19:21:39.506" v="3022" actId="27636"/>
        <pc:sldMkLst>
          <pc:docMk/>
          <pc:sldMk cId="2147662891" sldId="259"/>
        </pc:sldMkLst>
        <pc:spChg chg="mod">
          <ac:chgData name="Kyri Gait" userId="19925e3b0f22d710" providerId="LiveId" clId="{1102559B-2835-47D0-93F6-3A6B13F522DB}" dt="2024-04-21T19:21:39.506" v="3022" actId="27636"/>
          <ac:spMkLst>
            <pc:docMk/>
            <pc:sldMk cId="2147662891" sldId="259"/>
            <ac:spMk id="2" creationId="{E0D98D92-8A8B-A4AC-109D-BD5E3CDFB6EB}"/>
          </ac:spMkLst>
        </pc:spChg>
        <pc:spChg chg="mod">
          <ac:chgData name="Kyri Gait" userId="19925e3b0f22d710" providerId="LiveId" clId="{1102559B-2835-47D0-93F6-3A6B13F522DB}" dt="2024-04-21T16:43:31.947" v="1588" actId="20577"/>
          <ac:spMkLst>
            <pc:docMk/>
            <pc:sldMk cId="2147662891" sldId="259"/>
            <ac:spMk id="3" creationId="{51BEB558-A36E-0468-B1DC-C0399D39EAB0}"/>
          </ac:spMkLst>
        </pc:spChg>
      </pc:sldChg>
      <pc:sldChg chg="modSp new mod">
        <pc:chgData name="Kyri Gait" userId="19925e3b0f22d710" providerId="LiveId" clId="{1102559B-2835-47D0-93F6-3A6B13F522DB}" dt="2024-04-21T19:22:20.071" v="3035" actId="14100"/>
        <pc:sldMkLst>
          <pc:docMk/>
          <pc:sldMk cId="2854703975" sldId="260"/>
        </pc:sldMkLst>
        <pc:spChg chg="mod">
          <ac:chgData name="Kyri Gait" userId="19925e3b0f22d710" providerId="LiveId" clId="{1102559B-2835-47D0-93F6-3A6B13F522DB}" dt="2024-04-21T19:22:13.356" v="3033" actId="14100"/>
          <ac:spMkLst>
            <pc:docMk/>
            <pc:sldMk cId="2854703975" sldId="260"/>
            <ac:spMk id="2" creationId="{9E55E6AB-3686-21A3-F9D0-26817F374CFB}"/>
          </ac:spMkLst>
        </pc:spChg>
        <pc:spChg chg="mod">
          <ac:chgData name="Kyri Gait" userId="19925e3b0f22d710" providerId="LiveId" clId="{1102559B-2835-47D0-93F6-3A6B13F522DB}" dt="2024-04-21T19:22:20.071" v="3035" actId="14100"/>
          <ac:spMkLst>
            <pc:docMk/>
            <pc:sldMk cId="2854703975" sldId="260"/>
            <ac:spMk id="3" creationId="{B33B5589-18B8-5064-E79D-70F1FB7455DF}"/>
          </ac:spMkLst>
        </pc:spChg>
      </pc:sldChg>
      <pc:sldChg chg="modSp new del mod">
        <pc:chgData name="Kyri Gait" userId="19925e3b0f22d710" providerId="LiveId" clId="{1102559B-2835-47D0-93F6-3A6B13F522DB}" dt="2024-04-21T13:13:49.937" v="712" actId="2696"/>
        <pc:sldMkLst>
          <pc:docMk/>
          <pc:sldMk cId="3028850480" sldId="260"/>
        </pc:sldMkLst>
        <pc:spChg chg="mod">
          <ac:chgData name="Kyri Gait" userId="19925e3b0f22d710" providerId="LiveId" clId="{1102559B-2835-47D0-93F6-3A6B13F522DB}" dt="2024-04-21T13:09:04.211" v="688" actId="255"/>
          <ac:spMkLst>
            <pc:docMk/>
            <pc:sldMk cId="3028850480" sldId="260"/>
            <ac:spMk id="2" creationId="{EA99CD51-734C-E1E5-67DD-8F20C410FB8B}"/>
          </ac:spMkLst>
        </pc:spChg>
        <pc:spChg chg="mod">
          <ac:chgData name="Kyri Gait" userId="19925e3b0f22d710" providerId="LiveId" clId="{1102559B-2835-47D0-93F6-3A6B13F522DB}" dt="2024-04-21T13:09:14.417" v="710" actId="20577"/>
          <ac:spMkLst>
            <pc:docMk/>
            <pc:sldMk cId="3028850480" sldId="260"/>
            <ac:spMk id="3" creationId="{0E108A43-87EC-80EA-062C-6D081174CDF1}"/>
          </ac:spMkLst>
        </pc:spChg>
        <pc:spChg chg="mod">
          <ac:chgData name="Kyri Gait" userId="19925e3b0f22d710" providerId="LiveId" clId="{1102559B-2835-47D0-93F6-3A6B13F522DB}" dt="2024-04-21T13:09:11.672" v="709" actId="20577"/>
          <ac:spMkLst>
            <pc:docMk/>
            <pc:sldMk cId="3028850480" sldId="260"/>
            <ac:spMk id="4" creationId="{6BC91384-28E3-E540-10C9-F1DEE455A739}"/>
          </ac:spMkLst>
        </pc:spChg>
      </pc:sldChg>
      <pc:sldChg chg="modSp new mod ord">
        <pc:chgData name="Kyri Gait" userId="19925e3b0f22d710" providerId="LiveId" clId="{1102559B-2835-47D0-93F6-3A6B13F522DB}" dt="2024-04-21T19:24:06.929" v="3044"/>
        <pc:sldMkLst>
          <pc:docMk/>
          <pc:sldMk cId="2511446049" sldId="261"/>
        </pc:sldMkLst>
        <pc:spChg chg="mod">
          <ac:chgData name="Kyri Gait" userId="19925e3b0f22d710" providerId="LiveId" clId="{1102559B-2835-47D0-93F6-3A6B13F522DB}" dt="2024-04-21T19:23:27.998" v="3042" actId="115"/>
          <ac:spMkLst>
            <pc:docMk/>
            <pc:sldMk cId="2511446049" sldId="261"/>
            <ac:spMk id="2" creationId="{F9938157-256C-940A-24BB-78B0EF0E4190}"/>
          </ac:spMkLst>
        </pc:spChg>
        <pc:spChg chg="mod">
          <ac:chgData name="Kyri Gait" userId="19925e3b0f22d710" providerId="LiveId" clId="{1102559B-2835-47D0-93F6-3A6B13F522DB}" dt="2024-04-21T16:49:36.748" v="1612" actId="6549"/>
          <ac:spMkLst>
            <pc:docMk/>
            <pc:sldMk cId="2511446049" sldId="261"/>
            <ac:spMk id="3" creationId="{615B5937-823E-B6F3-D301-8439C38514DD}"/>
          </ac:spMkLst>
        </pc:spChg>
      </pc:sldChg>
      <pc:sldChg chg="modSp new del mod">
        <pc:chgData name="Kyri Gait" userId="19925e3b0f22d710" providerId="LiveId" clId="{1102559B-2835-47D0-93F6-3A6B13F522DB}" dt="2024-04-21T14:03:51.403" v="1135" actId="2696"/>
        <pc:sldMkLst>
          <pc:docMk/>
          <pc:sldMk cId="3907237384" sldId="261"/>
        </pc:sldMkLst>
        <pc:spChg chg="mod">
          <ac:chgData name="Kyri Gait" userId="19925e3b0f22d710" providerId="LiveId" clId="{1102559B-2835-47D0-93F6-3A6B13F522DB}" dt="2024-04-21T14:03:45.597" v="1134" actId="1076"/>
          <ac:spMkLst>
            <pc:docMk/>
            <pc:sldMk cId="3907237384" sldId="261"/>
            <ac:spMk id="2" creationId="{84BB0BAB-DF3D-8D04-452B-D6C179C3E1AF}"/>
          </ac:spMkLst>
        </pc:spChg>
        <pc:spChg chg="mod">
          <ac:chgData name="Kyri Gait" userId="19925e3b0f22d710" providerId="LiveId" clId="{1102559B-2835-47D0-93F6-3A6B13F522DB}" dt="2024-04-21T14:03:44.954" v="1133" actId="1076"/>
          <ac:spMkLst>
            <pc:docMk/>
            <pc:sldMk cId="3907237384" sldId="261"/>
            <ac:spMk id="3" creationId="{B77B590F-DBCC-4338-B8BB-EC9C11F2BE13}"/>
          </ac:spMkLst>
        </pc:spChg>
      </pc:sldChg>
      <pc:sldChg chg="modSp new mod ord">
        <pc:chgData name="Kyri Gait" userId="19925e3b0f22d710" providerId="LiveId" clId="{1102559B-2835-47D0-93F6-3A6B13F522DB}" dt="2024-04-21T19:21:54.184" v="3027" actId="14100"/>
        <pc:sldMkLst>
          <pc:docMk/>
          <pc:sldMk cId="168370550" sldId="262"/>
        </pc:sldMkLst>
        <pc:spChg chg="mod">
          <ac:chgData name="Kyri Gait" userId="19925e3b0f22d710" providerId="LiveId" clId="{1102559B-2835-47D0-93F6-3A6B13F522DB}" dt="2024-04-21T19:21:54.184" v="3027" actId="14100"/>
          <ac:spMkLst>
            <pc:docMk/>
            <pc:sldMk cId="168370550" sldId="262"/>
            <ac:spMk id="2" creationId="{4BCC3088-CB1F-8AB3-620E-EB3087978ED5}"/>
          </ac:spMkLst>
        </pc:spChg>
        <pc:spChg chg="mod">
          <ac:chgData name="Kyri Gait" userId="19925e3b0f22d710" providerId="LiveId" clId="{1102559B-2835-47D0-93F6-3A6B13F522DB}" dt="2024-04-21T14:25:08.996" v="1537" actId="123"/>
          <ac:spMkLst>
            <pc:docMk/>
            <pc:sldMk cId="168370550" sldId="262"/>
            <ac:spMk id="3" creationId="{34CE7643-1F57-4BB5-EC29-D3FEED9A3F23}"/>
          </ac:spMkLst>
        </pc:spChg>
      </pc:sldChg>
      <pc:sldChg chg="modSp new mod">
        <pc:chgData name="Kyri Gait" userId="19925e3b0f22d710" providerId="LiveId" clId="{1102559B-2835-47D0-93F6-3A6B13F522DB}" dt="2024-04-21T19:25:17.429" v="3052" actId="14100"/>
        <pc:sldMkLst>
          <pc:docMk/>
          <pc:sldMk cId="3955667318" sldId="263"/>
        </pc:sldMkLst>
        <pc:spChg chg="mod">
          <ac:chgData name="Kyri Gait" userId="19925e3b0f22d710" providerId="LiveId" clId="{1102559B-2835-47D0-93F6-3A6B13F522DB}" dt="2024-04-21T19:24:50.465" v="3051" actId="122"/>
          <ac:spMkLst>
            <pc:docMk/>
            <pc:sldMk cId="3955667318" sldId="263"/>
            <ac:spMk id="2" creationId="{D6F3AEE6-19B3-E4E1-8B0B-D350D234F5EF}"/>
          </ac:spMkLst>
        </pc:spChg>
        <pc:spChg chg="mod">
          <ac:chgData name="Kyri Gait" userId="19925e3b0f22d710" providerId="LiveId" clId="{1102559B-2835-47D0-93F6-3A6B13F522DB}" dt="2024-04-21T19:25:17.429" v="3052" actId="14100"/>
          <ac:spMkLst>
            <pc:docMk/>
            <pc:sldMk cId="3955667318" sldId="263"/>
            <ac:spMk id="3" creationId="{1A7BFCE2-75A9-1407-5213-8874E5590AFD}"/>
          </ac:spMkLst>
        </pc:spChg>
      </pc:sldChg>
      <pc:sldChg chg="addSp delSp modSp new mod ord">
        <pc:chgData name="Kyri Gait" userId="19925e3b0f22d710" providerId="LiveId" clId="{1102559B-2835-47D0-93F6-3A6B13F522DB}" dt="2024-04-21T19:38:32.314" v="3149" actId="20578"/>
        <pc:sldMkLst>
          <pc:docMk/>
          <pc:sldMk cId="3075985949" sldId="264"/>
        </pc:sldMkLst>
        <pc:spChg chg="add del mod">
          <ac:chgData name="Kyri Gait" userId="19925e3b0f22d710" providerId="LiveId" clId="{1102559B-2835-47D0-93F6-3A6B13F522DB}" dt="2024-04-21T17:10:15.913" v="1709"/>
          <ac:spMkLst>
            <pc:docMk/>
            <pc:sldMk cId="3075985949" sldId="264"/>
            <ac:spMk id="3" creationId="{7918FB6A-46BD-523D-6806-FDC76FB19377}"/>
          </ac:spMkLst>
        </pc:spChg>
        <pc:spChg chg="add mod">
          <ac:chgData name="Kyri Gait" userId="19925e3b0f22d710" providerId="LiveId" clId="{1102559B-2835-47D0-93F6-3A6B13F522DB}" dt="2024-04-21T19:38:32.314" v="3149" actId="20578"/>
          <ac:spMkLst>
            <pc:docMk/>
            <pc:sldMk cId="3075985949" sldId="264"/>
            <ac:spMk id="5" creationId="{F8A39622-7FEE-9144-F1E8-FF36C69FF535}"/>
          </ac:spMkLst>
        </pc:spChg>
        <pc:picChg chg="add">
          <ac:chgData name="Kyri Gait" userId="19925e3b0f22d710" providerId="LiveId" clId="{1102559B-2835-47D0-93F6-3A6B13F522DB}" dt="2024-04-21T17:06:57.557" v="1704"/>
          <ac:picMkLst>
            <pc:docMk/>
            <pc:sldMk cId="3075985949" sldId="264"/>
            <ac:picMk id="2050" creationId="{EF5BBC21-9EFB-52D8-6B8A-2F071436A20C}"/>
          </ac:picMkLst>
        </pc:picChg>
      </pc:sldChg>
      <pc:sldChg chg="addSp modSp new mod">
        <pc:chgData name="Kyri Gait" userId="19925e3b0f22d710" providerId="LiveId" clId="{1102559B-2835-47D0-93F6-3A6B13F522DB}" dt="2024-04-21T17:06:47.696" v="1701" actId="14100"/>
        <pc:sldMkLst>
          <pc:docMk/>
          <pc:sldMk cId="3641641040" sldId="265"/>
        </pc:sldMkLst>
        <pc:spChg chg="mod">
          <ac:chgData name="Kyri Gait" userId="19925e3b0f22d710" providerId="LiveId" clId="{1102559B-2835-47D0-93F6-3A6B13F522DB}" dt="2024-04-21T17:05:31.495" v="1697" actId="255"/>
          <ac:spMkLst>
            <pc:docMk/>
            <pc:sldMk cId="3641641040" sldId="265"/>
            <ac:spMk id="2" creationId="{1128DE78-B93F-335E-410A-A8977BFB9D88}"/>
          </ac:spMkLst>
        </pc:spChg>
        <pc:picChg chg="add mod">
          <ac:chgData name="Kyri Gait" userId="19925e3b0f22d710" providerId="LiveId" clId="{1102559B-2835-47D0-93F6-3A6B13F522DB}" dt="2024-04-21T17:06:47.696" v="1701" actId="14100"/>
          <ac:picMkLst>
            <pc:docMk/>
            <pc:sldMk cId="3641641040" sldId="265"/>
            <ac:picMk id="1026" creationId="{AEE74A5D-F1B1-FFFF-C5CC-C375E9ED7AF2}"/>
          </ac:picMkLst>
        </pc:picChg>
      </pc:sldChg>
      <pc:sldChg chg="addSp modSp new mod">
        <pc:chgData name="Kyri Gait" userId="19925e3b0f22d710" providerId="LiveId" clId="{1102559B-2835-47D0-93F6-3A6B13F522DB}" dt="2024-04-21T19:39:37.288" v="3165" actId="20577"/>
        <pc:sldMkLst>
          <pc:docMk/>
          <pc:sldMk cId="193767645" sldId="266"/>
        </pc:sldMkLst>
        <pc:spChg chg="add mod">
          <ac:chgData name="Kyri Gait" userId="19925e3b0f22d710" providerId="LiveId" clId="{1102559B-2835-47D0-93F6-3A6B13F522DB}" dt="2024-04-21T19:39:37.288" v="3165" actId="20577"/>
          <ac:spMkLst>
            <pc:docMk/>
            <pc:sldMk cId="193767645" sldId="266"/>
            <ac:spMk id="3" creationId="{F809C782-04FD-452E-5E6C-1A8FB49FE313}"/>
          </ac:spMkLst>
        </pc:spChg>
      </pc:sldChg>
      <pc:sldChg chg="addSp modSp new mod">
        <pc:chgData name="Kyri Gait" userId="19925e3b0f22d710" providerId="LiveId" clId="{1102559B-2835-47D0-93F6-3A6B13F522DB}" dt="2024-04-21T19:31:16.489" v="3074" actId="207"/>
        <pc:sldMkLst>
          <pc:docMk/>
          <pc:sldMk cId="3994339235" sldId="267"/>
        </pc:sldMkLst>
        <pc:spChg chg="add mod">
          <ac:chgData name="Kyri Gait" userId="19925e3b0f22d710" providerId="LiveId" clId="{1102559B-2835-47D0-93F6-3A6B13F522DB}" dt="2024-04-21T19:26:14.875" v="3060" actId="115"/>
          <ac:spMkLst>
            <pc:docMk/>
            <pc:sldMk cId="3994339235" sldId="267"/>
            <ac:spMk id="3" creationId="{1E594C26-8B65-2B93-92E7-1AB0B64B3B08}"/>
          </ac:spMkLst>
        </pc:spChg>
        <pc:spChg chg="add mod">
          <ac:chgData name="Kyri Gait" userId="19925e3b0f22d710" providerId="LiveId" clId="{1102559B-2835-47D0-93F6-3A6B13F522DB}" dt="2024-04-21T19:31:16.489" v="3074" actId="207"/>
          <ac:spMkLst>
            <pc:docMk/>
            <pc:sldMk cId="3994339235" sldId="267"/>
            <ac:spMk id="5" creationId="{457A00E0-D16E-69FE-95A6-78F3626A1736}"/>
          </ac:spMkLst>
        </pc:spChg>
      </pc:sldChg>
      <pc:sldChg chg="addSp modSp new del mod">
        <pc:chgData name="Kyri Gait" userId="19925e3b0f22d710" providerId="LiveId" clId="{1102559B-2835-47D0-93F6-3A6B13F522DB}" dt="2024-04-21T17:55:30.691" v="2496" actId="2696"/>
        <pc:sldMkLst>
          <pc:docMk/>
          <pc:sldMk cId="769736458" sldId="268"/>
        </pc:sldMkLst>
        <pc:spChg chg="add mod">
          <ac:chgData name="Kyri Gait" userId="19925e3b0f22d710" providerId="LiveId" clId="{1102559B-2835-47D0-93F6-3A6B13F522DB}" dt="2024-04-21T17:55:19.436" v="2495" actId="6549"/>
          <ac:spMkLst>
            <pc:docMk/>
            <pc:sldMk cId="769736458" sldId="268"/>
            <ac:spMk id="2" creationId="{AD5FEB73-9B4A-D1EF-C60E-755A7B87B7B4}"/>
          </ac:spMkLst>
        </pc:spChg>
        <pc:picChg chg="add mod">
          <ac:chgData name="Kyri Gait" userId="19925e3b0f22d710" providerId="LiveId" clId="{1102559B-2835-47D0-93F6-3A6B13F522DB}" dt="2024-04-21T17:55:02.102" v="2492" actId="14100"/>
          <ac:picMkLst>
            <pc:docMk/>
            <pc:sldMk cId="769736458" sldId="268"/>
            <ac:picMk id="3074" creationId="{C013ABD6-8907-30B2-96CD-75DBBC7D8046}"/>
          </ac:picMkLst>
        </pc:picChg>
      </pc:sldChg>
      <pc:sldChg chg="addSp modSp new mod">
        <pc:chgData name="Kyri Gait" userId="19925e3b0f22d710" providerId="LiveId" clId="{1102559B-2835-47D0-93F6-3A6B13F522DB}" dt="2024-04-21T19:31:36.527" v="3082" actId="255"/>
        <pc:sldMkLst>
          <pc:docMk/>
          <pc:sldMk cId="1240007140" sldId="268"/>
        </pc:sldMkLst>
        <pc:spChg chg="add mod">
          <ac:chgData name="Kyri Gait" userId="19925e3b0f22d710" providerId="LiveId" clId="{1102559B-2835-47D0-93F6-3A6B13F522DB}" dt="2024-04-21T19:31:36.527" v="3082" actId="255"/>
          <ac:spMkLst>
            <pc:docMk/>
            <pc:sldMk cId="1240007140" sldId="268"/>
            <ac:spMk id="3" creationId="{CE4F325A-0065-81B6-F649-FDAF09F5DCF9}"/>
          </ac:spMkLst>
        </pc:spChg>
        <pc:spChg chg="add mod">
          <ac:chgData name="Kyri Gait" userId="19925e3b0f22d710" providerId="LiveId" clId="{1102559B-2835-47D0-93F6-3A6B13F522DB}" dt="2024-04-21T18:00:52.137" v="2548" actId="20577"/>
          <ac:spMkLst>
            <pc:docMk/>
            <pc:sldMk cId="1240007140" sldId="268"/>
            <ac:spMk id="5" creationId="{A1681A80-8557-6002-B90F-20AE71A84B08}"/>
          </ac:spMkLst>
        </pc:spChg>
        <pc:picChg chg="add mod">
          <ac:chgData name="Kyri Gait" userId="19925e3b0f22d710" providerId="LiveId" clId="{1102559B-2835-47D0-93F6-3A6B13F522DB}" dt="2024-04-21T18:00:16.948" v="2540" actId="14100"/>
          <ac:picMkLst>
            <pc:docMk/>
            <pc:sldMk cId="1240007140" sldId="268"/>
            <ac:picMk id="7" creationId="{D79E9859-5DCC-CFB7-9E61-6F3B9B77BBD3}"/>
          </ac:picMkLst>
        </pc:picChg>
      </pc:sldChg>
      <pc:sldChg chg="addSp modSp new mod">
        <pc:chgData name="Kyri Gait" userId="19925e3b0f22d710" providerId="LiveId" clId="{1102559B-2835-47D0-93F6-3A6B13F522DB}" dt="2024-04-21T19:47:00.800" v="3199" actId="20577"/>
        <pc:sldMkLst>
          <pc:docMk/>
          <pc:sldMk cId="1496842938" sldId="269"/>
        </pc:sldMkLst>
        <pc:spChg chg="add mod">
          <ac:chgData name="Kyri Gait" userId="19925e3b0f22d710" providerId="LiveId" clId="{1102559B-2835-47D0-93F6-3A6B13F522DB}" dt="2024-04-21T19:47:00.800" v="3199" actId="20577"/>
          <ac:spMkLst>
            <pc:docMk/>
            <pc:sldMk cId="1496842938" sldId="269"/>
            <ac:spMk id="3" creationId="{E6BFBC02-E8FD-1363-A22E-A07ADF244361}"/>
          </ac:spMkLst>
        </pc:spChg>
      </pc:sldChg>
      <pc:sldChg chg="addSp modSp new mod">
        <pc:chgData name="Kyri Gait" userId="19925e3b0f22d710" providerId="LiveId" clId="{1102559B-2835-47D0-93F6-3A6B13F522DB}" dt="2024-04-21T19:32:33.339" v="3094" actId="255"/>
        <pc:sldMkLst>
          <pc:docMk/>
          <pc:sldMk cId="417826459" sldId="270"/>
        </pc:sldMkLst>
        <pc:spChg chg="add mod">
          <ac:chgData name="Kyri Gait" userId="19925e3b0f22d710" providerId="LiveId" clId="{1102559B-2835-47D0-93F6-3A6B13F522DB}" dt="2024-04-21T19:32:33.339" v="3094" actId="255"/>
          <ac:spMkLst>
            <pc:docMk/>
            <pc:sldMk cId="417826459" sldId="270"/>
            <ac:spMk id="3" creationId="{F3E2A721-4F18-28D9-5506-24E1133D5395}"/>
          </ac:spMkLst>
        </pc:spChg>
        <pc:spChg chg="add mod">
          <ac:chgData name="Kyri Gait" userId="19925e3b0f22d710" providerId="LiveId" clId="{1102559B-2835-47D0-93F6-3A6B13F522DB}" dt="2024-04-21T18:05:50.621" v="2577" actId="12"/>
          <ac:spMkLst>
            <pc:docMk/>
            <pc:sldMk cId="417826459" sldId="270"/>
            <ac:spMk id="5" creationId="{7806591E-1F32-B3FA-C9CC-B97588E91240}"/>
          </ac:spMkLst>
        </pc:spChg>
      </pc:sldChg>
      <pc:sldChg chg="addSp delSp modSp new mod">
        <pc:chgData name="Kyri Gait" userId="19925e3b0f22d710" providerId="LiveId" clId="{1102559B-2835-47D0-93F6-3A6B13F522DB}" dt="2024-04-21T19:59:51.036" v="3272" actId="20577"/>
        <pc:sldMkLst>
          <pc:docMk/>
          <pc:sldMk cId="1208163421" sldId="271"/>
        </pc:sldMkLst>
        <pc:spChg chg="add del mod">
          <ac:chgData name="Kyri Gait" userId="19925e3b0f22d710" providerId="LiveId" clId="{1102559B-2835-47D0-93F6-3A6B13F522DB}" dt="2024-04-21T18:35:42.983" v="2660" actId="478"/>
          <ac:spMkLst>
            <pc:docMk/>
            <pc:sldMk cId="1208163421" sldId="271"/>
            <ac:spMk id="3" creationId="{207D6F07-1420-7114-5EBA-C8D723BA7849}"/>
          </ac:spMkLst>
        </pc:spChg>
        <pc:spChg chg="add del mod">
          <ac:chgData name="Kyri Gait" userId="19925e3b0f22d710" providerId="LiveId" clId="{1102559B-2835-47D0-93F6-3A6B13F522DB}" dt="2024-04-21T19:48:12.453" v="3211"/>
          <ac:spMkLst>
            <pc:docMk/>
            <pc:sldMk cId="1208163421" sldId="271"/>
            <ac:spMk id="5" creationId="{BC6E5A11-D4A9-6618-54FE-7704583F832C}"/>
          </ac:spMkLst>
        </pc:spChg>
        <pc:spChg chg="add mod">
          <ac:chgData name="Kyri Gait" userId="19925e3b0f22d710" providerId="LiveId" clId="{1102559B-2835-47D0-93F6-3A6B13F522DB}" dt="2024-04-21T19:59:51.036" v="3272" actId="20577"/>
          <ac:spMkLst>
            <pc:docMk/>
            <pc:sldMk cId="1208163421" sldId="271"/>
            <ac:spMk id="7" creationId="{433B642C-1155-3660-3C4F-A7E81F909E30}"/>
          </ac:spMkLst>
        </pc:spChg>
        <pc:spChg chg="add del mod">
          <ac:chgData name="Kyri Gait" userId="19925e3b0f22d710" providerId="LiveId" clId="{1102559B-2835-47D0-93F6-3A6B13F522DB}" dt="2024-04-21T19:57:19.071" v="3232"/>
          <ac:spMkLst>
            <pc:docMk/>
            <pc:sldMk cId="1208163421" sldId="271"/>
            <ac:spMk id="9" creationId="{46F013A2-BC8E-2A30-4014-657FCAF06720}"/>
          </ac:spMkLst>
        </pc:spChg>
        <pc:spChg chg="add del mod">
          <ac:chgData name="Kyri Gait" userId="19925e3b0f22d710" providerId="LiveId" clId="{1102559B-2835-47D0-93F6-3A6B13F522DB}" dt="2024-04-21T19:57:54.387" v="3235" actId="21"/>
          <ac:spMkLst>
            <pc:docMk/>
            <pc:sldMk cId="1208163421" sldId="271"/>
            <ac:spMk id="11" creationId="{1D8681E5-DFC0-9779-9AC1-DDCD718BB8A7}"/>
          </ac:spMkLst>
        </pc:spChg>
      </pc:sldChg>
      <pc:sldChg chg="addSp modSp new mod ord">
        <pc:chgData name="Kyri Gait" userId="19925e3b0f22d710" providerId="LiveId" clId="{1102559B-2835-47D0-93F6-3A6B13F522DB}" dt="2024-04-21T19:40:47.163" v="3166" actId="6549"/>
        <pc:sldMkLst>
          <pc:docMk/>
          <pc:sldMk cId="293037524" sldId="272"/>
        </pc:sldMkLst>
        <pc:spChg chg="add mod">
          <ac:chgData name="Kyri Gait" userId="19925e3b0f22d710" providerId="LiveId" clId="{1102559B-2835-47D0-93F6-3A6B13F522DB}" dt="2024-04-21T19:40:47.163" v="3166" actId="6549"/>
          <ac:spMkLst>
            <pc:docMk/>
            <pc:sldMk cId="293037524" sldId="272"/>
            <ac:spMk id="3" creationId="{9DEFBF7C-1DFB-50EE-E87B-7170D5D7FA37}"/>
          </ac:spMkLst>
        </pc:spChg>
      </pc:sldChg>
      <pc:sldChg chg="addSp modSp new mod ord">
        <pc:chgData name="Kyri Gait" userId="19925e3b0f22d710" providerId="LiveId" clId="{1102559B-2835-47D0-93F6-3A6B13F522DB}" dt="2024-04-21T19:35:39.033" v="3140" actId="12"/>
        <pc:sldMkLst>
          <pc:docMk/>
          <pc:sldMk cId="2149352398" sldId="273"/>
        </pc:sldMkLst>
        <pc:spChg chg="add mod">
          <ac:chgData name="Kyri Gait" userId="19925e3b0f22d710" providerId="LiveId" clId="{1102559B-2835-47D0-93F6-3A6B13F522DB}" dt="2024-04-21T19:35:39.033" v="3140" actId="12"/>
          <ac:spMkLst>
            <pc:docMk/>
            <pc:sldMk cId="2149352398" sldId="273"/>
            <ac:spMk id="3" creationId="{0514B6C1-009E-634F-D5AE-D805F551DCEE}"/>
          </ac:spMkLst>
        </pc:spChg>
        <pc:spChg chg="add mod">
          <ac:chgData name="Kyri Gait" userId="19925e3b0f22d710" providerId="LiveId" clId="{1102559B-2835-47D0-93F6-3A6B13F522DB}" dt="2024-04-21T19:33:34.845" v="3105"/>
          <ac:spMkLst>
            <pc:docMk/>
            <pc:sldMk cId="2149352398" sldId="273"/>
            <ac:spMk id="4" creationId="{ED259FE3-4186-1744-A891-8D1224B70BE3}"/>
          </ac:spMkLst>
        </pc:spChg>
      </pc:sldChg>
      <pc:sldChg chg="addSp delSp modSp new mod">
        <pc:chgData name="Kyri Gait" userId="19925e3b0f22d710" providerId="LiveId" clId="{1102559B-2835-47D0-93F6-3A6B13F522DB}" dt="2024-04-21T20:00:43.125" v="3279" actId="12"/>
        <pc:sldMkLst>
          <pc:docMk/>
          <pc:sldMk cId="3852554493" sldId="274"/>
        </pc:sldMkLst>
        <pc:spChg chg="add del mod">
          <ac:chgData name="Kyri Gait" userId="19925e3b0f22d710" providerId="LiveId" clId="{1102559B-2835-47D0-93F6-3A6B13F522DB}" dt="2024-04-21T19:50:55.850" v="3218"/>
          <ac:spMkLst>
            <pc:docMk/>
            <pc:sldMk cId="3852554493" sldId="274"/>
            <ac:spMk id="3" creationId="{8850FF49-935D-4677-45B7-BF6F5D4CE024}"/>
          </ac:spMkLst>
        </pc:spChg>
        <pc:spChg chg="add mod">
          <ac:chgData name="Kyri Gait" userId="19925e3b0f22d710" providerId="LiveId" clId="{1102559B-2835-47D0-93F6-3A6B13F522DB}" dt="2024-04-21T20:00:43.125" v="3279" actId="12"/>
          <ac:spMkLst>
            <pc:docMk/>
            <pc:sldMk cId="3852554493" sldId="274"/>
            <ac:spMk id="5" creationId="{D9686AA2-C95C-FBA1-CB07-BF239CFC653C}"/>
          </ac:spMkLst>
        </pc:spChg>
        <pc:spChg chg="add mod">
          <ac:chgData name="Kyri Gait" userId="19925e3b0f22d710" providerId="LiveId" clId="{1102559B-2835-47D0-93F6-3A6B13F522DB}" dt="2024-04-21T19:58:15.428" v="3238"/>
          <ac:spMkLst>
            <pc:docMk/>
            <pc:sldMk cId="3852554493" sldId="274"/>
            <ac:spMk id="11" creationId="{1D8681E5-DFC0-9779-9AC1-DDCD718BB8A7}"/>
          </ac:spMkLst>
        </pc:spChg>
      </pc:sldChg>
      <pc:sldChg chg="addSp modSp new mod">
        <pc:chgData name="Kyri Gait" userId="19925e3b0f22d710" providerId="LiveId" clId="{1102559B-2835-47D0-93F6-3A6B13F522DB}" dt="2024-04-21T19:59:02.510" v="3244" actId="1076"/>
        <pc:sldMkLst>
          <pc:docMk/>
          <pc:sldMk cId="1550735143" sldId="275"/>
        </pc:sldMkLst>
        <pc:spChg chg="add mod">
          <ac:chgData name="Kyri Gait" userId="19925e3b0f22d710" providerId="LiveId" clId="{1102559B-2835-47D0-93F6-3A6B13F522DB}" dt="2024-04-21T19:59:02.510" v="3244" actId="1076"/>
          <ac:spMkLst>
            <pc:docMk/>
            <pc:sldMk cId="1550735143" sldId="275"/>
            <ac:spMk id="3" creationId="{961E656A-D460-4409-75D3-0938ADAE57A8}"/>
          </ac:spMkLst>
        </pc:spChg>
      </pc:sldChg>
      <pc:sldChg chg="addSp delSp modSp new mod">
        <pc:chgData name="Kyri Gait" userId="19925e3b0f22d710" providerId="LiveId" clId="{1102559B-2835-47D0-93F6-3A6B13F522DB}" dt="2024-04-21T20:03:47.861" v="3329" actId="478"/>
        <pc:sldMkLst>
          <pc:docMk/>
          <pc:sldMk cId="2911861984" sldId="276"/>
        </pc:sldMkLst>
        <pc:spChg chg="mod">
          <ac:chgData name="Kyri Gait" userId="19925e3b0f22d710" providerId="LiveId" clId="{1102559B-2835-47D0-93F6-3A6B13F522DB}" dt="2024-04-21T20:02:22.898" v="3319" actId="14100"/>
          <ac:spMkLst>
            <pc:docMk/>
            <pc:sldMk cId="2911861984" sldId="276"/>
            <ac:spMk id="2" creationId="{124609EF-6A4D-8FDB-768C-B398EC110955}"/>
          </ac:spMkLst>
        </pc:spChg>
        <pc:spChg chg="del mod">
          <ac:chgData name="Kyri Gait" userId="19925e3b0f22d710" providerId="LiveId" clId="{1102559B-2835-47D0-93F6-3A6B13F522DB}" dt="2024-04-21T20:03:47.861" v="3329" actId="478"/>
          <ac:spMkLst>
            <pc:docMk/>
            <pc:sldMk cId="2911861984" sldId="276"/>
            <ac:spMk id="3" creationId="{88A36E0C-A583-BD5B-564C-D5C37E756004}"/>
          </ac:spMkLst>
        </pc:spChg>
        <pc:picChg chg="add mod">
          <ac:chgData name="Kyri Gait" userId="19925e3b0f22d710" providerId="LiveId" clId="{1102559B-2835-47D0-93F6-3A6B13F522DB}" dt="2024-04-21T20:03:32.969" v="3323" actId="14100"/>
          <ac:picMkLst>
            <pc:docMk/>
            <pc:sldMk cId="2911861984" sldId="276"/>
            <ac:picMk id="5" creationId="{E50ACEF3-C91D-BA63-FCF1-BF3C8B0A8359}"/>
          </ac:picMkLst>
        </pc:picChg>
      </pc:sldChg>
      <pc:sldChg chg="addSp delSp modSp new del mod ord">
        <pc:chgData name="Kyri Gait" userId="19925e3b0f22d710" providerId="LiveId" clId="{1102559B-2835-47D0-93F6-3A6B13F522DB}" dt="2024-04-21T20:01:36.141" v="3280" actId="2696"/>
        <pc:sldMkLst>
          <pc:docMk/>
          <pc:sldMk cId="3541614287" sldId="276"/>
        </pc:sldMkLst>
        <pc:spChg chg="add del mod">
          <ac:chgData name="Kyri Gait" userId="19925e3b0f22d710" providerId="LiveId" clId="{1102559B-2835-47D0-93F6-3A6B13F522DB}" dt="2024-04-21T19:07:33.159" v="2788"/>
          <ac:spMkLst>
            <pc:docMk/>
            <pc:sldMk cId="3541614287" sldId="276"/>
            <ac:spMk id="3" creationId="{1DCEB26A-9DF1-EE53-D0AE-3F42F7093DE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2A54C80-263E-416B-A8E0-580EDEADCBDC}" type="datetimeFigureOut">
              <a:rPr lang="en-US" dirty="0"/>
              <a:t>4/22/2024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4/22/2024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s://www.renovablesverdes.com/el/%CE%BA%CE%B1%CE%B4%CE%BF%CE%B9-%CE%91%CE%9D%CE%91%CE%9A%CE%A5%CE%9A%CE%9B%CE%A9%CE%A3%CE%97%CE%A3/"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www.europarl.europa.eu/topics/el/article/20151201STO05603/kukliki-oikonomia-chrisimopoiise-to-xana" TargetMode="External"/><Relationship Id="rId2" Type="http://schemas.openxmlformats.org/officeDocument/2006/relationships/hyperlink" Target="https://ec.europa.eu/eurostat/databrowser/view/env_wasgen/default/table?lang=en&amp;category=env.env_was.env_wasgt" TargetMode="External"/><Relationship Id="rId1" Type="http://schemas.openxmlformats.org/officeDocument/2006/relationships/slideLayout" Target="../slideLayouts/slideLayout7.xml"/><Relationship Id="rId4" Type="http://schemas.openxmlformats.org/officeDocument/2006/relationships/hyperlink" Target="https://www.europarl.europa.eu/news/el/headlines/society/20211118STO17611/krisimes-protes-ules-simantikos-o-viosimos-anefodiasmos-tous-gia-tin-ee"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s://eur-lex.europa.eu/legal-content/EL/TXT/?uri=celex%3A32018L0850"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s://www.giz.de/en/worldwide/75350.htm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1C1C20-C537-ED88-C9E8-5277B1D5398F}"/>
              </a:ext>
            </a:extLst>
          </p:cNvPr>
          <p:cNvSpPr>
            <a:spLocks noGrp="1"/>
          </p:cNvSpPr>
          <p:nvPr>
            <p:ph type="ctrTitle"/>
          </p:nvPr>
        </p:nvSpPr>
        <p:spPr>
          <a:xfrm>
            <a:off x="1344361" y="536713"/>
            <a:ext cx="7866327" cy="5088835"/>
          </a:xfrm>
        </p:spPr>
        <p:txBody>
          <a:bodyPr/>
          <a:lstStyle/>
          <a:p>
            <a:pPr algn="ctr"/>
            <a:br>
              <a:rPr lang="el-GR"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l-GR" sz="2400" dirty="0">
                <a:solidFill>
                  <a:schemeClr val="accent2">
                    <a:lumMod val="75000"/>
                  </a:schemeClr>
                </a:solidFill>
                <a:latin typeface="Times New Roman" panose="02020603050405020304" pitchFamily="18" charset="0"/>
                <a:cs typeface="Times New Roman" panose="02020603050405020304" pitchFamily="18" charset="0"/>
              </a:rPr>
              <a:t>2</a:t>
            </a:r>
            <a:r>
              <a:rPr lang="el-GR" sz="2400" baseline="30000" dirty="0">
                <a:solidFill>
                  <a:schemeClr val="accent2">
                    <a:lumMod val="75000"/>
                  </a:schemeClr>
                </a:solidFill>
                <a:latin typeface="Times New Roman" panose="02020603050405020304" pitchFamily="18" charset="0"/>
                <a:cs typeface="Times New Roman" panose="02020603050405020304" pitchFamily="18" charset="0"/>
              </a:rPr>
              <a:t>ο</a:t>
            </a:r>
            <a:r>
              <a:rPr lang="el-GR" sz="2400" dirty="0">
                <a:solidFill>
                  <a:schemeClr val="accent2">
                    <a:lumMod val="75000"/>
                  </a:schemeClr>
                </a:solidFill>
                <a:latin typeface="Times New Roman" panose="02020603050405020304" pitchFamily="18" charset="0"/>
                <a:cs typeface="Times New Roman" panose="02020603050405020304" pitchFamily="18" charset="0"/>
              </a:rPr>
              <a:t> ΕΠΑΛ ΚΟΜΟΤΗΝΗΣ </a:t>
            </a:r>
            <a:br>
              <a:rPr lang="el-GR" sz="2400" dirty="0">
                <a:solidFill>
                  <a:schemeClr val="accent2">
                    <a:lumMod val="75000"/>
                  </a:schemeClr>
                </a:solidFill>
                <a:latin typeface="Times New Roman" panose="02020603050405020304" pitchFamily="18" charset="0"/>
                <a:cs typeface="Times New Roman" panose="02020603050405020304" pitchFamily="18" charset="0"/>
              </a:rPr>
            </a:br>
            <a:br>
              <a:rPr lang="el-GR" sz="2400" dirty="0">
                <a:solidFill>
                  <a:schemeClr val="accent2">
                    <a:lumMod val="75000"/>
                  </a:schemeClr>
                </a:solidFill>
                <a:latin typeface="Times New Roman" panose="02020603050405020304" pitchFamily="18" charset="0"/>
                <a:cs typeface="Times New Roman" panose="02020603050405020304" pitchFamily="18" charset="0"/>
              </a:rPr>
            </a:br>
            <a:r>
              <a:rPr lang="el-GR" sz="2400" dirty="0">
                <a:solidFill>
                  <a:schemeClr val="accent2">
                    <a:lumMod val="75000"/>
                  </a:schemeClr>
                </a:solidFill>
                <a:latin typeface="Times New Roman" panose="02020603050405020304" pitchFamily="18" charset="0"/>
                <a:cs typeface="Times New Roman" panose="02020603050405020304" pitchFamily="18" charset="0"/>
              </a:rPr>
              <a:t>ΠΑΡΟΥΣΙΑΣΗ ΕΡΓΑΣΙΑΣ</a:t>
            </a:r>
            <a:br>
              <a:rPr lang="en-GB" sz="2400" dirty="0">
                <a:solidFill>
                  <a:schemeClr val="accent2">
                    <a:lumMod val="75000"/>
                  </a:schemeClr>
                </a:solidFill>
                <a:latin typeface="Times New Roman" panose="02020603050405020304" pitchFamily="18" charset="0"/>
                <a:cs typeface="Times New Roman" panose="02020603050405020304" pitchFamily="18" charset="0"/>
              </a:rPr>
            </a:br>
            <a:r>
              <a:rPr lang="en-GB" sz="2000" b="1">
                <a:solidFill>
                  <a:schemeClr val="accent2">
                    <a:lumMod val="75000"/>
                  </a:schemeClr>
                </a:solidFill>
                <a:latin typeface="Times New Roman" panose="02020603050405020304" pitchFamily="18" charset="0"/>
                <a:cs typeface="Times New Roman" panose="02020603050405020304" pitchFamily="18" charset="0"/>
              </a:rPr>
              <a:t>ZERO WASTE</a:t>
            </a:r>
            <a:br>
              <a:rPr lang="el-GR" sz="2000" b="1" dirty="0">
                <a:solidFill>
                  <a:schemeClr val="accent2">
                    <a:lumMod val="75000"/>
                  </a:schemeClr>
                </a:solidFill>
                <a:latin typeface="Times New Roman" panose="02020603050405020304" pitchFamily="18" charset="0"/>
                <a:cs typeface="Times New Roman" panose="02020603050405020304" pitchFamily="18" charset="0"/>
              </a:rPr>
            </a:br>
            <a:r>
              <a:rPr lang="el-GR" sz="2000" dirty="0">
                <a:solidFill>
                  <a:schemeClr val="accent2">
                    <a:lumMod val="75000"/>
                  </a:schemeClr>
                </a:solidFill>
                <a:latin typeface="Times New Roman" panose="02020603050405020304" pitchFamily="18" charset="0"/>
                <a:cs typeface="Times New Roman" panose="02020603050405020304" pitchFamily="18" charset="0"/>
              </a:rPr>
              <a:t>ΘΕΜΑ</a:t>
            </a:r>
            <a:r>
              <a:rPr lang="en-GB" sz="2000" dirty="0">
                <a:solidFill>
                  <a:schemeClr val="accent2">
                    <a:lumMod val="75000"/>
                  </a:schemeClr>
                </a:solidFill>
                <a:latin typeface="Times New Roman" panose="02020603050405020304" pitchFamily="18" charset="0"/>
                <a:cs typeface="Times New Roman" panose="02020603050405020304" pitchFamily="18" charset="0"/>
              </a:rPr>
              <a:t>: </a:t>
            </a:r>
            <a:r>
              <a:rPr lang="el-GR" sz="2000" dirty="0">
                <a:solidFill>
                  <a:schemeClr val="accent2">
                    <a:lumMod val="75000"/>
                  </a:schemeClr>
                </a:solidFill>
                <a:latin typeface="Times New Roman" panose="02020603050405020304" pitchFamily="18" charset="0"/>
                <a:cs typeface="Times New Roman" panose="02020603050405020304" pitchFamily="18" charset="0"/>
              </a:rPr>
              <a:t>ΚΑΤΗΓΟΡΙΕΣ ΡΥΠΑΝΣΕΩΝ</a:t>
            </a:r>
            <a:br>
              <a:rPr lang="en-GB" sz="2000" dirty="0">
                <a:solidFill>
                  <a:schemeClr val="accent2">
                    <a:lumMod val="75000"/>
                  </a:schemeClr>
                </a:solidFill>
                <a:latin typeface="Times New Roman" panose="02020603050405020304" pitchFamily="18" charset="0"/>
                <a:cs typeface="Times New Roman" panose="02020603050405020304" pitchFamily="18" charset="0"/>
              </a:rPr>
            </a:br>
            <a:r>
              <a:rPr lang="el-GR" sz="2000" dirty="0">
                <a:solidFill>
                  <a:schemeClr val="accent2">
                    <a:lumMod val="75000"/>
                  </a:schemeClr>
                </a:solidFill>
                <a:latin typeface="Times New Roman" panose="02020603050405020304" pitchFamily="18" charset="0"/>
                <a:cs typeface="Times New Roman" panose="02020603050405020304" pitchFamily="18" charset="0"/>
              </a:rPr>
              <a:t>ΗΧΟΡΥΠΑΝΣΗ &amp; ΣΤΕΡΕΑ ΑΠΟΒΛΗΤΑ</a:t>
            </a:r>
            <a:br>
              <a:rPr lang="en-GB" sz="2000" dirty="0">
                <a:solidFill>
                  <a:schemeClr val="accent2">
                    <a:lumMod val="75000"/>
                  </a:schemeClr>
                </a:solidFill>
                <a:latin typeface="Times New Roman" panose="02020603050405020304" pitchFamily="18" charset="0"/>
                <a:cs typeface="Times New Roman" panose="02020603050405020304" pitchFamily="18" charset="0"/>
              </a:rPr>
            </a:br>
            <a:br>
              <a:rPr lang="el-GR" sz="2800" dirty="0">
                <a:solidFill>
                  <a:schemeClr val="accent2">
                    <a:lumMod val="75000"/>
                  </a:schemeClr>
                </a:solidFill>
                <a:latin typeface="Times New Roman" panose="02020603050405020304" pitchFamily="18" charset="0"/>
                <a:cs typeface="Times New Roman" panose="02020603050405020304" pitchFamily="18" charset="0"/>
              </a:rPr>
            </a:br>
            <a:r>
              <a:rPr lang="el-GR" sz="2400" dirty="0">
                <a:solidFill>
                  <a:schemeClr val="accent2">
                    <a:lumMod val="75000"/>
                  </a:schemeClr>
                </a:solidFill>
                <a:latin typeface="Times New Roman" panose="02020603050405020304" pitchFamily="18" charset="0"/>
                <a:cs typeface="Times New Roman" panose="02020603050405020304" pitchFamily="18" charset="0"/>
              </a:rPr>
              <a:t>Μαθητές Ομάδας Α3</a:t>
            </a:r>
            <a:r>
              <a:rPr lang="en-GB" sz="2400" dirty="0">
                <a:solidFill>
                  <a:schemeClr val="accent2">
                    <a:lumMod val="75000"/>
                  </a:schemeClr>
                </a:solidFill>
                <a:latin typeface="Times New Roman" panose="02020603050405020304" pitchFamily="18" charset="0"/>
                <a:cs typeface="Times New Roman" panose="02020603050405020304" pitchFamily="18" charset="0"/>
              </a:rPr>
              <a:t> :</a:t>
            </a:r>
            <a:r>
              <a:rPr lang="el-GR" sz="2800" dirty="0">
                <a:solidFill>
                  <a:schemeClr val="accent2">
                    <a:lumMod val="75000"/>
                  </a:schemeClr>
                </a:solidFill>
                <a:latin typeface="Times New Roman" panose="02020603050405020304" pitchFamily="18" charset="0"/>
                <a:cs typeface="Times New Roman" panose="02020603050405020304" pitchFamily="18" charset="0"/>
              </a:rPr>
              <a:t> </a:t>
            </a:r>
            <a:br>
              <a:rPr lang="el-GR" sz="2800" dirty="0">
                <a:solidFill>
                  <a:schemeClr val="accent2">
                    <a:lumMod val="75000"/>
                  </a:schemeClr>
                </a:solidFill>
                <a:latin typeface="Times New Roman" panose="02020603050405020304" pitchFamily="18" charset="0"/>
                <a:cs typeface="Times New Roman" panose="02020603050405020304" pitchFamily="18" charset="0"/>
              </a:rPr>
            </a:br>
            <a:r>
              <a:rPr lang="el-GR" sz="2000" dirty="0">
                <a:solidFill>
                  <a:schemeClr val="accent2">
                    <a:lumMod val="75000"/>
                  </a:schemeClr>
                </a:solidFill>
                <a:latin typeface="Times New Roman" panose="02020603050405020304" pitchFamily="18" charset="0"/>
                <a:cs typeface="Times New Roman" panose="02020603050405020304" pitchFamily="18" charset="0"/>
              </a:rPr>
              <a:t>ΓΚΑΙΤΑΤΖΙΔΗΣ ΚΥΡΙΑΚΟΣ</a:t>
            </a:r>
            <a:br>
              <a:rPr lang="el-GR" sz="2000" dirty="0">
                <a:solidFill>
                  <a:schemeClr val="accent2">
                    <a:lumMod val="75000"/>
                  </a:schemeClr>
                </a:solidFill>
                <a:latin typeface="Times New Roman" panose="02020603050405020304" pitchFamily="18" charset="0"/>
                <a:cs typeface="Times New Roman" panose="02020603050405020304" pitchFamily="18" charset="0"/>
              </a:rPr>
            </a:br>
            <a:r>
              <a:rPr lang="el-GR" sz="2000" dirty="0">
                <a:solidFill>
                  <a:schemeClr val="accent2">
                    <a:lumMod val="75000"/>
                  </a:schemeClr>
                </a:solidFill>
                <a:latin typeface="Times New Roman" panose="02020603050405020304" pitchFamily="18" charset="0"/>
                <a:cs typeface="Times New Roman" panose="02020603050405020304" pitchFamily="18" charset="0"/>
              </a:rPr>
              <a:t>ΑΡΧΑΓΓΕΛΙΔΗΣ ΙΩΑΝΝΗΣ</a:t>
            </a:r>
            <a:br>
              <a:rPr lang="el-GR" sz="2000" dirty="0">
                <a:solidFill>
                  <a:schemeClr val="accent2">
                    <a:lumMod val="75000"/>
                  </a:schemeClr>
                </a:solidFill>
                <a:latin typeface="Times New Roman" panose="02020603050405020304" pitchFamily="18" charset="0"/>
                <a:cs typeface="Times New Roman" panose="02020603050405020304" pitchFamily="18" charset="0"/>
              </a:rPr>
            </a:br>
            <a:r>
              <a:rPr lang="el-GR" sz="2000" dirty="0">
                <a:solidFill>
                  <a:schemeClr val="accent2">
                    <a:lumMod val="75000"/>
                  </a:schemeClr>
                </a:solidFill>
                <a:latin typeface="Times New Roman" panose="02020603050405020304" pitchFamily="18" charset="0"/>
                <a:cs typeface="Times New Roman" panose="02020603050405020304" pitchFamily="18" charset="0"/>
              </a:rPr>
              <a:t>ΑΦΟΥΞΕΝΙΔΗ ΒΕΡΟΝΙΚΗ</a:t>
            </a:r>
            <a:br>
              <a:rPr lang="en-GB" sz="2000" dirty="0">
                <a:solidFill>
                  <a:schemeClr val="accent2">
                    <a:lumMod val="75000"/>
                  </a:schemeClr>
                </a:solidFill>
                <a:latin typeface="Times New Roman" panose="02020603050405020304" pitchFamily="18" charset="0"/>
                <a:cs typeface="Times New Roman" panose="02020603050405020304" pitchFamily="18" charset="0"/>
              </a:rPr>
            </a:br>
            <a:r>
              <a:rPr lang="el-GR" sz="2000" dirty="0">
                <a:solidFill>
                  <a:schemeClr val="accent2">
                    <a:lumMod val="75000"/>
                  </a:schemeClr>
                </a:solidFill>
                <a:latin typeface="Times New Roman" panose="02020603050405020304" pitchFamily="18" charset="0"/>
                <a:cs typeface="Times New Roman" panose="02020603050405020304" pitchFamily="18" charset="0"/>
              </a:rPr>
              <a:t>ΕΦΡΑΙΜΙΔΗ ΕΛΕΝΗ</a:t>
            </a:r>
            <a:br>
              <a:rPr lang="el-GR" sz="2800" dirty="0">
                <a:solidFill>
                  <a:schemeClr val="accent2">
                    <a:lumMod val="75000"/>
                  </a:schemeClr>
                </a:solidFill>
                <a:latin typeface="Times New Roman" panose="02020603050405020304" pitchFamily="18" charset="0"/>
                <a:cs typeface="Times New Roman" panose="02020603050405020304" pitchFamily="18" charset="0"/>
              </a:rPr>
            </a:br>
            <a:r>
              <a:rPr lang="el-GR" sz="2800" dirty="0">
                <a:solidFill>
                  <a:schemeClr val="accent2">
                    <a:lumMod val="75000"/>
                  </a:schemeClr>
                </a:solidFill>
                <a:latin typeface="Times New Roman" panose="02020603050405020304" pitchFamily="18" charset="0"/>
                <a:cs typeface="Times New Roman" panose="02020603050405020304" pitchFamily="18" charset="0"/>
              </a:rPr>
              <a:t>                      </a:t>
            </a:r>
          </a:p>
        </p:txBody>
      </p:sp>
      <p:sp>
        <p:nvSpPr>
          <p:cNvPr id="3" name="Υπότιτλος 2">
            <a:extLst>
              <a:ext uri="{FF2B5EF4-FFF2-40B4-BE49-F238E27FC236}">
                <a16:creationId xmlns:a16="http://schemas.microsoft.com/office/drawing/2014/main" id="{F185A5E2-4757-FC79-9244-979CAC8F6BAD}"/>
              </a:ext>
            </a:extLst>
          </p:cNvPr>
          <p:cNvSpPr>
            <a:spLocks noGrp="1"/>
          </p:cNvSpPr>
          <p:nvPr>
            <p:ph type="subTitle" idx="1"/>
          </p:nvPr>
        </p:nvSpPr>
        <p:spPr>
          <a:xfrm>
            <a:off x="1676032" y="5625548"/>
            <a:ext cx="7766936" cy="457200"/>
          </a:xfrm>
        </p:spPr>
        <p:txBody>
          <a:bodyPr>
            <a:normAutofit/>
          </a:bodyPr>
          <a:lstStyle/>
          <a:p>
            <a:pPr algn="ctr"/>
            <a:r>
              <a:rPr lang="el-GR" dirty="0">
                <a:solidFill>
                  <a:schemeClr val="accent2">
                    <a:lumMod val="75000"/>
                  </a:schemeClr>
                </a:solidFill>
                <a:latin typeface="Times New Roman" panose="02020603050405020304" pitchFamily="18" charset="0"/>
                <a:ea typeface="+mj-ea"/>
                <a:cs typeface="Times New Roman" panose="02020603050405020304" pitchFamily="18" charset="0"/>
              </a:rPr>
              <a:t>ΚΟΜΟΤΗΝΗ – ΑΠΡΙΛΙΟΣ 2024</a:t>
            </a:r>
          </a:p>
          <a:p>
            <a:pPr algn="ctr"/>
            <a:endParaRPr lang="el-GR" dirty="0"/>
          </a:p>
        </p:txBody>
      </p:sp>
    </p:spTree>
    <p:extLst>
      <p:ext uri="{BB962C8B-B14F-4D97-AF65-F5344CB8AC3E}">
        <p14:creationId xmlns:p14="http://schemas.microsoft.com/office/powerpoint/2010/main" val="3837048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8A39622-7FEE-9144-F1E8-FF36C69FF535}"/>
              </a:ext>
            </a:extLst>
          </p:cNvPr>
          <p:cNvSpPr txBox="1"/>
          <p:nvPr/>
        </p:nvSpPr>
        <p:spPr>
          <a:xfrm>
            <a:off x="824947" y="833611"/>
            <a:ext cx="9034670" cy="5242525"/>
          </a:xfrm>
          <a:prstGeom prst="rect">
            <a:avLst/>
          </a:prstGeom>
          <a:noFill/>
        </p:spPr>
        <p:txBody>
          <a:bodyPr wrap="square">
            <a:spAutoFit/>
          </a:bodyPr>
          <a:lstStyle/>
          <a:p>
            <a:pPr algn="ctr">
              <a:lnSpc>
                <a:spcPct val="107000"/>
              </a:lnSpc>
              <a:spcBef>
                <a:spcPts val="1215"/>
              </a:spcBef>
              <a:spcAft>
                <a:spcPts val="1215"/>
              </a:spcAft>
            </a:pPr>
            <a:r>
              <a:rPr lang="el-GR" sz="1800" dirty="0">
                <a:effectLst/>
                <a:latin typeface="Calibri" panose="020F0502020204030204" pitchFamily="34" charset="0"/>
                <a:ea typeface="Calibri" panose="020F0502020204030204" pitchFamily="34" charset="0"/>
                <a:cs typeface="Arial" panose="020B0604020202020204" pitchFamily="34" charset="0"/>
              </a:rPr>
              <a:t> </a:t>
            </a:r>
            <a:r>
              <a:rPr lang="el-GR" sz="2400" b="1" u="sng" dirty="0">
                <a:solidFill>
                  <a:schemeClr val="accent1"/>
                </a:solidFill>
                <a:effectLst/>
                <a:latin typeface="Trebuchet MS (Κυρίως κείμενο)"/>
                <a:ea typeface="Calibri" panose="020F0502020204030204" pitchFamily="34" charset="0"/>
                <a:cs typeface="Arial" panose="020B0604020202020204" pitchFamily="34" charset="0"/>
              </a:rPr>
              <a:t>ΣΤΕΡΕΑ ΑΠΟΒΛΗΤΑ </a:t>
            </a:r>
          </a:p>
          <a:p>
            <a:pPr>
              <a:lnSpc>
                <a:spcPct val="107000"/>
              </a:lnSpc>
              <a:spcBef>
                <a:spcPts val="1215"/>
              </a:spcBef>
              <a:spcAft>
                <a:spcPts val="1215"/>
              </a:spcAft>
            </a:pPr>
            <a:r>
              <a:rPr lang="el-GR" sz="1800" dirty="0">
                <a:effectLst/>
                <a:latin typeface="Trebuchet MS (Κυρίως κείμενο)"/>
                <a:ea typeface="Calibri" panose="020F0502020204030204" pitchFamily="34" charset="0"/>
                <a:cs typeface="Arial" panose="020B0604020202020204" pitchFamily="34" charset="0"/>
              </a:rPr>
              <a:t>Όταν ένα προϊόν δεν είναι πλέον χρήσιμο ή δεν έχει την ίδια λειτουργία με την οποία κατασκευάστηκε, γίνεται απόβλητο. </a:t>
            </a:r>
          </a:p>
          <a:p>
            <a:pPr>
              <a:lnSpc>
                <a:spcPct val="107000"/>
              </a:lnSpc>
              <a:spcBef>
                <a:spcPts val="1215"/>
              </a:spcBef>
              <a:spcAft>
                <a:spcPts val="1215"/>
              </a:spcAft>
            </a:pPr>
            <a:r>
              <a:rPr lang="el-GR" b="1" dirty="0"/>
              <a:t>Τα απόβλητα μπορεί να είναι στερεά, υγρά ή αέρια</a:t>
            </a:r>
            <a:r>
              <a:rPr lang="el-GR" dirty="0"/>
              <a:t>, αλλά σήμερα εστιάζουμε σε αυτά που είναι στερεάς κατάστασης. Τα στερεά αστικά απόβλητα είναι αυτά που παράγονται σε αστικά κέντρα και στις περιοχές επιρροής τους. Δημιουργούνται σε σπίτια όπως σπίτια και διαμερίσματα, σε καταστήματα και γραφεία. Εδώ θα επικεντρωθούμε στα στερεά απόβλητα.</a:t>
            </a:r>
          </a:p>
          <a:p>
            <a:pPr>
              <a:lnSpc>
                <a:spcPct val="107000"/>
              </a:lnSpc>
              <a:spcBef>
                <a:spcPts val="1215"/>
              </a:spcBef>
              <a:spcAft>
                <a:spcPts val="1215"/>
              </a:spcAft>
            </a:pPr>
            <a:r>
              <a:rPr lang="el-GR" sz="1800" b="1" dirty="0">
                <a:effectLst/>
                <a:latin typeface="Trebuchet MS (Κυρίως κείμενο)"/>
                <a:ea typeface="Roboto" panose="02000000000000000000" pitchFamily="2" charset="0"/>
                <a:cs typeface="Roboto" panose="02000000000000000000" pitchFamily="2" charset="0"/>
              </a:rPr>
              <a:t>Στερεά απόβλητα </a:t>
            </a:r>
            <a:r>
              <a:rPr lang="el-GR" sz="1800" dirty="0">
                <a:effectLst/>
                <a:latin typeface="Trebuchet MS (Κυρίως κείμενο)"/>
                <a:ea typeface="Roboto" panose="02000000000000000000" pitchFamily="2" charset="0"/>
                <a:cs typeface="Roboto" panose="02000000000000000000" pitchFamily="2" charset="0"/>
              </a:rPr>
              <a:t>νοούνται οι ουσίες ή  τα αντικείμενα που εμφανίζονται κυρίως σε στερεά φυσική κατάσταση, από τις οποίες ο κάτοχος τους θέλει ή υποχρεούται να απαλλαγεί. Με άλλα λόγια, τα στερεά απόβλητα είναι τα στερεά ή </a:t>
            </a:r>
            <a:r>
              <a:rPr lang="el-GR" sz="1800" dirty="0" err="1">
                <a:effectLst/>
                <a:latin typeface="Trebuchet MS (Κυρίως κείμενο)"/>
                <a:ea typeface="Roboto" panose="02000000000000000000" pitchFamily="2" charset="0"/>
                <a:cs typeface="Roboto" panose="02000000000000000000" pitchFamily="2" charset="0"/>
              </a:rPr>
              <a:t>ημιστερεά</a:t>
            </a:r>
            <a:r>
              <a:rPr lang="el-GR" sz="1800" dirty="0">
                <a:effectLst/>
                <a:latin typeface="Trebuchet MS (Κυρίως κείμενο)"/>
                <a:ea typeface="Roboto" panose="02000000000000000000" pitchFamily="2" charset="0"/>
                <a:cs typeface="Roboto" panose="02000000000000000000" pitchFamily="2" charset="0"/>
              </a:rPr>
              <a:t> υλικά, τα οποία κάτω από κάποιες συγκεκριμένες συνθήκες δεν έχουν αρκετή αξία ή χρησιμότητα για τον κάτοχό τους, οπότε το κόστος απόρριψής τους είναι μικρότερο από το κόστος διατήρησής τους.</a:t>
            </a:r>
            <a:endParaRPr lang="el-GR" sz="1200" dirty="0">
              <a:effectLst/>
              <a:latin typeface="Trebuchet MS (Κυρίως κείμενο)"/>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5985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09C782-04FD-452E-5E6C-1A8FB49FE313}"/>
              </a:ext>
            </a:extLst>
          </p:cNvPr>
          <p:cNvSpPr txBox="1"/>
          <p:nvPr/>
        </p:nvSpPr>
        <p:spPr>
          <a:xfrm>
            <a:off x="795131" y="1040875"/>
            <a:ext cx="8219661" cy="5078313"/>
          </a:xfrm>
          <a:prstGeom prst="rect">
            <a:avLst/>
          </a:prstGeom>
          <a:noFill/>
        </p:spPr>
        <p:txBody>
          <a:bodyPr wrap="square">
            <a:spAutoFit/>
          </a:bodyPr>
          <a:lstStyle/>
          <a:p>
            <a:r>
              <a:rPr lang="el-GR" dirty="0"/>
              <a:t>Αναλυτικότερα, στα στερεά απόβλητα συγκαταλέγονται:</a:t>
            </a:r>
          </a:p>
          <a:p>
            <a:endParaRPr lang="el-GR" dirty="0"/>
          </a:p>
          <a:p>
            <a:pPr>
              <a:buFont typeface="+mj-lt"/>
              <a:buAutoNum type="arabicPeriod"/>
            </a:pPr>
            <a:r>
              <a:rPr lang="el-GR" dirty="0"/>
              <a:t>  Αστικά απορρίμματα (οικιακά, βιοτεχνικά, εμπορικά, οδοκαθαρισμού κ.λπ.)</a:t>
            </a:r>
          </a:p>
          <a:p>
            <a:pPr>
              <a:buFont typeface="+mj-lt"/>
              <a:buAutoNum type="arabicPeriod"/>
            </a:pPr>
            <a:r>
              <a:rPr lang="el-GR" dirty="0"/>
              <a:t>  Στερεά ή υδαρή (με αξιόλογο ποσοστό αιωρούμενων ουσιών) απόβλητα που δεν μπορούν να διατεθούν μαζί με τα οικιακά (ορισμένα βιομηχανικά, τοξικά ή αδρανή και απόβλητα της βιομηχανίας παραγωγής ενέργειας).</a:t>
            </a:r>
          </a:p>
          <a:p>
            <a:pPr>
              <a:buFont typeface="+mj-lt"/>
              <a:buAutoNum type="arabicPeriod"/>
            </a:pPr>
            <a:r>
              <a:rPr lang="el-GR" dirty="0"/>
              <a:t>  Πετρελαιοειδή απόβλητα (προέρχονται από την επεξεργασία του πετρελαίου, διυλιστήρια, χημικά εργοστάσια, ναυπηγεία, κ.λπ.).</a:t>
            </a:r>
          </a:p>
          <a:p>
            <a:pPr>
              <a:buFont typeface="+mj-lt"/>
              <a:buAutoNum type="arabicPeriod"/>
            </a:pPr>
            <a:r>
              <a:rPr lang="el-GR" dirty="0"/>
              <a:t>  Απόβλητα γεωργικών και κτηνοτροφικών εκμεταλλεύσεων.</a:t>
            </a:r>
          </a:p>
          <a:p>
            <a:pPr>
              <a:buFont typeface="+mj-lt"/>
              <a:buAutoNum type="arabicPeriod"/>
            </a:pPr>
            <a:r>
              <a:rPr lang="el-GR" dirty="0"/>
              <a:t>  Απόβλητα ορυχείων και μεταλλείων.</a:t>
            </a:r>
          </a:p>
          <a:p>
            <a:pPr>
              <a:buFont typeface="+mj-lt"/>
              <a:buAutoNum type="arabicPeriod"/>
            </a:pPr>
            <a:r>
              <a:rPr lang="el-GR" dirty="0"/>
              <a:t>  Απόβλητα εκσκαφών (από ξηρά και θάλασσα).</a:t>
            </a:r>
          </a:p>
          <a:p>
            <a:pPr>
              <a:buFont typeface="+mj-lt"/>
              <a:buAutoNum type="arabicPeriod"/>
            </a:pPr>
            <a:r>
              <a:rPr lang="el-GR" dirty="0"/>
              <a:t>  Απόβλητα οικοδομικών κατεδαφίσεων.</a:t>
            </a:r>
          </a:p>
          <a:p>
            <a:pPr>
              <a:buFont typeface="+mj-lt"/>
              <a:buAutoNum type="arabicPeriod"/>
            </a:pPr>
            <a:r>
              <a:rPr lang="el-GR" dirty="0"/>
              <a:t>  Ιλύς από την επεξεργασία αστικών λυμάτων και τη βιομηχανία.</a:t>
            </a:r>
          </a:p>
          <a:p>
            <a:pPr>
              <a:buFont typeface="+mj-lt"/>
              <a:buAutoNum type="arabicPeriod"/>
            </a:pPr>
            <a:r>
              <a:rPr lang="el-GR" dirty="0"/>
              <a:t>  Ιατρικά απόβλητα.</a:t>
            </a:r>
          </a:p>
          <a:p>
            <a:pPr>
              <a:buFont typeface="+mj-lt"/>
              <a:buAutoNum type="arabicPeriod"/>
            </a:pPr>
            <a:r>
              <a:rPr lang="el-GR" dirty="0"/>
              <a:t> Ελαστικά.</a:t>
            </a:r>
          </a:p>
          <a:p>
            <a:pPr>
              <a:buFont typeface="+mj-lt"/>
              <a:buAutoNum type="arabicPeriod"/>
            </a:pPr>
            <a:r>
              <a:rPr lang="el-GR" dirty="0"/>
              <a:t> </a:t>
            </a:r>
            <a:r>
              <a:rPr lang="el-GR" dirty="0" err="1"/>
              <a:t>Σκραπ</a:t>
            </a:r>
            <a:r>
              <a:rPr lang="el-GR" dirty="0"/>
              <a:t> (π.χ. αποσυρθέντα αυτοκίνητα, παλαιοί ηλεκτρονικοί υπολογιστές).</a:t>
            </a:r>
          </a:p>
        </p:txBody>
      </p:sp>
    </p:spTree>
    <p:extLst>
      <p:ext uri="{BB962C8B-B14F-4D97-AF65-F5344CB8AC3E}">
        <p14:creationId xmlns:p14="http://schemas.microsoft.com/office/powerpoint/2010/main" val="193767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EFBF7C-1DFB-50EE-E87B-7170D5D7FA37}"/>
              </a:ext>
            </a:extLst>
          </p:cNvPr>
          <p:cNvSpPr txBox="1"/>
          <p:nvPr/>
        </p:nvSpPr>
        <p:spPr>
          <a:xfrm>
            <a:off x="646043" y="650656"/>
            <a:ext cx="9402417" cy="4893647"/>
          </a:xfrm>
          <a:prstGeom prst="rect">
            <a:avLst/>
          </a:prstGeom>
          <a:noFill/>
        </p:spPr>
        <p:txBody>
          <a:bodyPr wrap="square">
            <a:spAutoFit/>
          </a:bodyPr>
          <a:lstStyle/>
          <a:p>
            <a:pPr algn="ctr"/>
            <a:r>
              <a:rPr lang="el-GR" dirty="0"/>
              <a:t> </a:t>
            </a:r>
            <a:r>
              <a:rPr lang="el-GR" sz="2400" b="1" u="sng" dirty="0">
                <a:solidFill>
                  <a:schemeClr val="accent1"/>
                </a:solidFill>
              </a:rPr>
              <a:t>ΧΑΡΑΚΤΗΡΙΣΤΙΚΑ ΣΤΕΡΕΩΝ ΑΠΟΒΛΗΤΩΝ </a:t>
            </a:r>
          </a:p>
          <a:p>
            <a:endParaRPr lang="el-GR" dirty="0"/>
          </a:p>
          <a:p>
            <a:endParaRPr lang="el-GR" dirty="0"/>
          </a:p>
          <a:p>
            <a:pPr>
              <a:buFont typeface="+mj-lt"/>
              <a:buAutoNum type="arabicPeriod"/>
            </a:pPr>
            <a:r>
              <a:rPr lang="el-GR" dirty="0">
                <a:effectLst/>
              </a:rPr>
              <a:t> Πυκνότητα: Τα στερεά απόβλητα είναι πυκνά υλικά που δεν μετακινούνται εύκολα.</a:t>
            </a:r>
          </a:p>
          <a:p>
            <a:pPr>
              <a:buFont typeface="+mj-lt"/>
              <a:buAutoNum type="arabicPeriod"/>
            </a:pPr>
            <a:r>
              <a:rPr lang="el-GR" dirty="0">
                <a:effectLst/>
              </a:rPr>
              <a:t> Σύσταση: Περιλαμβάνουν διάφορα υλικά όπως πλαστικά, γυαλί, μέταλλα, οργανικά υλικά και άλλα.</a:t>
            </a:r>
          </a:p>
          <a:p>
            <a:pPr>
              <a:buFont typeface="+mj-lt"/>
              <a:buAutoNum type="arabicPeriod"/>
            </a:pPr>
            <a:r>
              <a:rPr lang="el-GR" dirty="0">
                <a:effectLst/>
              </a:rPr>
              <a:t> Συσκευασία: Τα στερεά απόβλητα συχνά συσκευάζονται σε συγκεκριμένα χρώματα ή υλικά για την ασφαλή διάθεσή τους.</a:t>
            </a:r>
          </a:p>
          <a:p>
            <a:pPr>
              <a:buFont typeface="+mj-lt"/>
              <a:buAutoNum type="arabicPeriod"/>
            </a:pPr>
            <a:r>
              <a:rPr lang="el-GR" dirty="0">
                <a:effectLst/>
              </a:rPr>
              <a:t> Προέλευση: Προέρχονται από νοικοκυριά, επιχειρήσεις, βιομηχανίες και άλλες δραστηριότητες.</a:t>
            </a:r>
          </a:p>
          <a:p>
            <a:pPr>
              <a:buFont typeface="+mj-lt"/>
              <a:buAutoNum type="arabicPeriod"/>
            </a:pPr>
            <a:r>
              <a:rPr lang="el-GR" dirty="0">
                <a:effectLst/>
              </a:rPr>
              <a:t> Τοξικότητα: Ορισμένα στερεά απόβλητα μπορεί να περιέχουν τοξικές ουσίες που απαιτούν ειδική μεταχείριση.</a:t>
            </a:r>
          </a:p>
          <a:p>
            <a:pPr>
              <a:buFont typeface="+mj-lt"/>
              <a:buAutoNum type="arabicPeriod"/>
            </a:pPr>
            <a:r>
              <a:rPr lang="el-GR" dirty="0">
                <a:effectLst/>
              </a:rPr>
              <a:t> </a:t>
            </a:r>
            <a:r>
              <a:rPr lang="el-GR" dirty="0" err="1">
                <a:effectLst/>
              </a:rPr>
              <a:t>Ανακυκλωσιμότητα</a:t>
            </a:r>
            <a:r>
              <a:rPr lang="el-GR" dirty="0">
                <a:effectLst/>
              </a:rPr>
              <a:t>: Κάποια στερεά απόβλητα μπορούν να ανακυκλωθούν και να χρησιμοποιηθούν ξανά για την παραγωγή νέων προϊόντων.</a:t>
            </a:r>
          </a:p>
          <a:p>
            <a:endParaRPr lang="el-GR" dirty="0"/>
          </a:p>
          <a:p>
            <a:r>
              <a:rPr lang="el-GR" dirty="0"/>
              <a:t>Αυτά τα χαρακτηριστικά είναι σημαντικά για την κατάλληλη διαχείριση και ανακύκλωση των στερεών αποβλήτων προκειμένου να μειωθεί η επίπτωσή τους στο περιβάλλον.</a:t>
            </a:r>
          </a:p>
        </p:txBody>
      </p:sp>
    </p:spTree>
    <p:extLst>
      <p:ext uri="{BB962C8B-B14F-4D97-AF65-F5344CB8AC3E}">
        <p14:creationId xmlns:p14="http://schemas.microsoft.com/office/powerpoint/2010/main" val="293037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594C26-8B65-2B93-92E7-1AB0B64B3B08}"/>
              </a:ext>
            </a:extLst>
          </p:cNvPr>
          <p:cNvSpPr txBox="1"/>
          <p:nvPr/>
        </p:nvSpPr>
        <p:spPr>
          <a:xfrm>
            <a:off x="1938130" y="151180"/>
            <a:ext cx="6102626" cy="461665"/>
          </a:xfrm>
          <a:prstGeom prst="rect">
            <a:avLst/>
          </a:prstGeom>
          <a:noFill/>
        </p:spPr>
        <p:txBody>
          <a:bodyPr wrap="square">
            <a:spAutoFit/>
          </a:bodyPr>
          <a:lstStyle/>
          <a:p>
            <a:pPr algn="ctr"/>
            <a:r>
              <a:rPr lang="el-GR" sz="2400" b="1" u="sng" dirty="0">
                <a:solidFill>
                  <a:schemeClr val="accent1"/>
                </a:solidFill>
              </a:rPr>
              <a:t>ΤΑΞΙΝΟΜΗΣΗ ΣΤΕΡΕΩΝ ΑΠΟΒΛΗΤΩΝ</a:t>
            </a:r>
          </a:p>
        </p:txBody>
      </p:sp>
      <p:sp>
        <p:nvSpPr>
          <p:cNvPr id="5" name="TextBox 4">
            <a:extLst>
              <a:ext uri="{FF2B5EF4-FFF2-40B4-BE49-F238E27FC236}">
                <a16:creationId xmlns:a16="http://schemas.microsoft.com/office/drawing/2014/main" id="{457A00E0-D16E-69FE-95A6-78F3626A1736}"/>
              </a:ext>
            </a:extLst>
          </p:cNvPr>
          <p:cNvSpPr txBox="1"/>
          <p:nvPr/>
        </p:nvSpPr>
        <p:spPr>
          <a:xfrm>
            <a:off x="556590" y="612844"/>
            <a:ext cx="9412357" cy="5909310"/>
          </a:xfrm>
          <a:prstGeom prst="rect">
            <a:avLst/>
          </a:prstGeom>
          <a:noFill/>
        </p:spPr>
        <p:txBody>
          <a:bodyPr wrap="square">
            <a:spAutoFit/>
          </a:bodyPr>
          <a:lstStyle/>
          <a:p>
            <a:r>
              <a:rPr lang="el-GR" dirty="0"/>
              <a:t>Τα στερεά απόβλητα ταξινομούνται σε </a:t>
            </a:r>
          </a:p>
          <a:p>
            <a:pPr marL="285750" indent="-285750">
              <a:buFont typeface="Arial" panose="020B0604020202020204" pitchFamily="34" charset="0"/>
              <a:buChar char="•"/>
            </a:pPr>
            <a:endParaRPr lang="el-GR" b="1" i="1" dirty="0"/>
          </a:p>
          <a:p>
            <a:pPr marL="285750" indent="-285750">
              <a:buClr>
                <a:schemeClr val="accent1"/>
              </a:buClr>
              <a:buFont typeface="Wingdings" panose="05000000000000000000" pitchFamily="2" charset="2"/>
              <a:buChar char="Ø"/>
            </a:pPr>
            <a:r>
              <a:rPr lang="el-GR" b="1" i="1" dirty="0"/>
              <a:t>επικίνδυνα</a:t>
            </a:r>
            <a:r>
              <a:rPr lang="el-GR" dirty="0"/>
              <a:t> που έχουν κίνδυνο για την υγεία του πολίτη ή για το περιβάλλον. Τείνουν να έχουν τοξικές, διαβρωτικές ή εκρηκτικές ιδιότητες και σε</a:t>
            </a:r>
          </a:p>
          <a:p>
            <a:r>
              <a:rPr lang="el-GR" b="1" i="1" dirty="0"/>
              <a:t> </a:t>
            </a:r>
          </a:p>
          <a:p>
            <a:pPr marL="285750" indent="-285750">
              <a:buClr>
                <a:schemeClr val="accent1"/>
              </a:buClr>
              <a:buFont typeface="Wingdings" panose="05000000000000000000" pitchFamily="2" charset="2"/>
              <a:buChar char="Ø"/>
            </a:pPr>
            <a:r>
              <a:rPr lang="el-GR" b="1" i="1" dirty="0"/>
              <a:t>μη επικίνδυνα </a:t>
            </a:r>
            <a:r>
              <a:rPr lang="el-GR" dirty="0"/>
              <a:t>απόβλητα που  δεν αποτελούν κίνδυνο για το περιβάλλον ή τον πολίτη. Και τα οποία ταξινομούνται με τη σειρά τους ως:</a:t>
            </a:r>
          </a:p>
          <a:p>
            <a:pPr marL="285750" indent="-285750">
              <a:buFont typeface="Arial" panose="020B0604020202020204" pitchFamily="34" charset="0"/>
              <a:buChar char="•"/>
            </a:pPr>
            <a:endParaRPr lang="el-GR" dirty="0"/>
          </a:p>
          <a:p>
            <a:pPr marL="742950" lvl="1" indent="-285750">
              <a:buClr>
                <a:schemeClr val="accent1"/>
              </a:buClr>
              <a:buFont typeface="Wingdings" panose="05000000000000000000" pitchFamily="2" charset="2"/>
              <a:buChar char="§"/>
            </a:pPr>
            <a:r>
              <a:rPr lang="el-GR" b="1" i="1" dirty="0">
                <a:solidFill>
                  <a:schemeClr val="accent1"/>
                </a:solidFill>
              </a:rPr>
              <a:t>Συνήθης</a:t>
            </a:r>
            <a:r>
              <a:rPr lang="el-GR" dirty="0"/>
              <a:t>. </a:t>
            </a:r>
            <a:r>
              <a:rPr lang="el-GR" sz="1600" dirty="0"/>
              <a:t>Αυτά που δημιουργούνται κατά τη διάρκεια της καθημερινής ρουτίνας σε σπίτια, περιβάλλοντα εργασίας, νοσοκομεία και εξωτερικές κλινικές, γραφεία, καταστήματα κ.λπ.</a:t>
            </a:r>
          </a:p>
          <a:p>
            <a:pPr marL="742950" lvl="1" indent="-285750">
              <a:buClr>
                <a:schemeClr val="accent1"/>
              </a:buClr>
              <a:buFont typeface="Wingdings" panose="05000000000000000000" pitchFamily="2" charset="2"/>
              <a:buChar char="§"/>
            </a:pPr>
            <a:r>
              <a:rPr lang="el-GR" b="1" i="1" dirty="0" err="1">
                <a:solidFill>
                  <a:schemeClr val="accent1"/>
                </a:solidFill>
              </a:rPr>
              <a:t>Βιοαποικοδομήσιμα</a:t>
            </a:r>
            <a:r>
              <a:rPr lang="el-GR" dirty="0"/>
              <a:t>. </a:t>
            </a:r>
            <a:r>
              <a:rPr lang="el-GR" sz="1600" dirty="0"/>
              <a:t>Είναι αυτά  που καταλήγουν να υποβαθμίζονται γρήγορα , σχηματίζοντας οργανική ύλη κατάλληλη για το έδαφος και ενεργούν ως λίπασμα. Από αυτόν τον τύπο, μπορούμε να βάλουμε τα παραδείγματα απορριμμάτων τροφίμων, φρούτων και λαχανικών. Για αυτά τα υπολείμματα υπάρχει το καφέ δοχείο.</a:t>
            </a:r>
          </a:p>
          <a:p>
            <a:pPr marL="742950" lvl="1" indent="-285750">
              <a:buClr>
                <a:schemeClr val="accent1"/>
              </a:buClr>
              <a:buFont typeface="Wingdings" panose="05000000000000000000" pitchFamily="2" charset="2"/>
              <a:buChar char="§"/>
            </a:pPr>
            <a:r>
              <a:rPr lang="el-GR" b="1" i="1" dirty="0">
                <a:solidFill>
                  <a:schemeClr val="accent1"/>
                </a:solidFill>
              </a:rPr>
              <a:t>Αδρανής</a:t>
            </a:r>
            <a:r>
              <a:rPr lang="el-GR" dirty="0"/>
              <a:t>. </a:t>
            </a:r>
            <a:r>
              <a:rPr lang="el-GR" sz="1600" dirty="0"/>
              <a:t>Είναι τα απόβλητα που δεν αποσυντίθενται εύκολα, αλλά χρειάζονται πολύ χρόνο. Για παράδειγμα, έχουμε τα χαρτιά και το χαρτόνι. Καταλήγουν να υποβαθμίζουν χωρίς την ανάγκη ανθρώπινης δράσης, αλλά διαρκεί πολύ περισσότερο από την προηγούμενη οργανική ύλη.</a:t>
            </a:r>
          </a:p>
          <a:p>
            <a:pPr marL="742950" lvl="1" indent="-285750">
              <a:buClr>
                <a:schemeClr val="accent1"/>
              </a:buClr>
              <a:buFont typeface="Wingdings" panose="05000000000000000000" pitchFamily="2" charset="2"/>
              <a:buChar char="§"/>
            </a:pPr>
            <a:r>
              <a:rPr lang="el-GR" b="1" i="1" dirty="0">
                <a:solidFill>
                  <a:schemeClr val="accent1"/>
                </a:solidFill>
              </a:rPr>
              <a:t>Ανακυκλώσιμα</a:t>
            </a:r>
            <a:r>
              <a:rPr lang="el-GR" sz="1600" b="1" dirty="0"/>
              <a:t>.</a:t>
            </a:r>
            <a:r>
              <a:rPr lang="el-GR" sz="1600" dirty="0"/>
              <a:t> Είναι τα απόβλητα που, εάν υποβληθούν σε διάφορες διαδικασίες, μπορούν να ενσωματωθούν ξανά στον κύκλο ζωής των προϊόντων. Για παράδειγμα, έχουμε τα ισχυρότερα γυαλιά, υφάσματα, πλαστικά και άλλα χαρτιά.</a:t>
            </a:r>
          </a:p>
          <a:p>
            <a:pPr marL="285750" indent="-285750">
              <a:buFont typeface="Arial" panose="020B0604020202020204" pitchFamily="34" charset="0"/>
              <a:buChar char="•"/>
            </a:pPr>
            <a:endParaRPr lang="el-GR" dirty="0"/>
          </a:p>
        </p:txBody>
      </p:sp>
    </p:spTree>
    <p:extLst>
      <p:ext uri="{BB962C8B-B14F-4D97-AF65-F5344CB8AC3E}">
        <p14:creationId xmlns:p14="http://schemas.microsoft.com/office/powerpoint/2010/main" val="3994339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4F325A-0065-81B6-F649-FDAF09F5DCF9}"/>
              </a:ext>
            </a:extLst>
          </p:cNvPr>
          <p:cNvSpPr txBox="1"/>
          <p:nvPr/>
        </p:nvSpPr>
        <p:spPr>
          <a:xfrm>
            <a:off x="1749287" y="561489"/>
            <a:ext cx="6599583" cy="461665"/>
          </a:xfrm>
          <a:prstGeom prst="rect">
            <a:avLst/>
          </a:prstGeom>
          <a:noFill/>
        </p:spPr>
        <p:txBody>
          <a:bodyPr wrap="square">
            <a:spAutoFit/>
          </a:bodyPr>
          <a:lstStyle/>
          <a:p>
            <a:pPr algn="ctr"/>
            <a:r>
              <a:rPr lang="el-GR" sz="2400" b="1" u="sng" dirty="0">
                <a:solidFill>
                  <a:schemeClr val="accent1"/>
                </a:solidFill>
              </a:rPr>
              <a:t>ΔΙΑΧΕΙΡΙΣΗ ΣΤΕΡΕΩΝ ΑΠΟΒΛΗΤΩΝ</a:t>
            </a:r>
          </a:p>
        </p:txBody>
      </p:sp>
      <p:sp>
        <p:nvSpPr>
          <p:cNvPr id="5" name="TextBox 4">
            <a:extLst>
              <a:ext uri="{FF2B5EF4-FFF2-40B4-BE49-F238E27FC236}">
                <a16:creationId xmlns:a16="http://schemas.microsoft.com/office/drawing/2014/main" id="{A1681A80-8557-6002-B90F-20AE71A84B08}"/>
              </a:ext>
            </a:extLst>
          </p:cNvPr>
          <p:cNvSpPr txBox="1"/>
          <p:nvPr/>
        </p:nvSpPr>
        <p:spPr>
          <a:xfrm>
            <a:off x="819978" y="1421298"/>
            <a:ext cx="8527774" cy="1477328"/>
          </a:xfrm>
          <a:prstGeom prst="rect">
            <a:avLst/>
          </a:prstGeom>
          <a:noFill/>
        </p:spPr>
        <p:txBody>
          <a:bodyPr wrap="square">
            <a:spAutoFit/>
          </a:bodyPr>
          <a:lstStyle/>
          <a:p>
            <a:r>
              <a:rPr lang="el-GR" dirty="0"/>
              <a:t>Η διαχείριση των αστικών αποβλήτων πραγματοποιείται σε διαφορετικά στάδια. </a:t>
            </a:r>
          </a:p>
          <a:p>
            <a:r>
              <a:rPr lang="el-GR" dirty="0"/>
              <a:t>Το πρώτο είναι της επιλεκτικής συλλογής. Τα απόβλητα που συλλέγονται στα  διαφορετικά </a:t>
            </a:r>
            <a:r>
              <a:rPr lang="el-GR" dirty="0">
                <a:hlinkClick r:id="rId2"/>
              </a:rPr>
              <a:t>δοχεία ανακύκλωσης</a:t>
            </a:r>
            <a:r>
              <a:rPr lang="el-GR" dirty="0"/>
              <a:t>. </a:t>
            </a:r>
          </a:p>
          <a:p>
            <a:r>
              <a:rPr lang="el-GR" dirty="0"/>
              <a:t> Μετά από αυτό, </a:t>
            </a:r>
            <a:r>
              <a:rPr lang="el-GR" b="1" dirty="0"/>
              <a:t>εξαλείφονται ή μετασχηματίζονται ανάλογα με τη φύση κάθε τύπου αποβλήτων.</a:t>
            </a:r>
            <a:endParaRPr lang="el-GR" dirty="0"/>
          </a:p>
        </p:txBody>
      </p:sp>
      <p:pic>
        <p:nvPicPr>
          <p:cNvPr id="7" name="Εικόνα 6">
            <a:extLst>
              <a:ext uri="{FF2B5EF4-FFF2-40B4-BE49-F238E27FC236}">
                <a16:creationId xmlns:a16="http://schemas.microsoft.com/office/drawing/2014/main" id="{D79E9859-5DCC-CFB7-9E61-6F3B9B77BBD3}"/>
              </a:ext>
            </a:extLst>
          </p:cNvPr>
          <p:cNvPicPr>
            <a:picLocks noChangeAspect="1"/>
          </p:cNvPicPr>
          <p:nvPr/>
        </p:nvPicPr>
        <p:blipFill>
          <a:blip r:embed="rId3"/>
          <a:stretch>
            <a:fillRect/>
          </a:stretch>
        </p:blipFill>
        <p:spPr>
          <a:xfrm>
            <a:off x="928447" y="3260034"/>
            <a:ext cx="8613118" cy="2826887"/>
          </a:xfrm>
          <a:prstGeom prst="rect">
            <a:avLst/>
          </a:prstGeom>
        </p:spPr>
      </p:pic>
    </p:spTree>
    <p:extLst>
      <p:ext uri="{BB962C8B-B14F-4D97-AF65-F5344CB8AC3E}">
        <p14:creationId xmlns:p14="http://schemas.microsoft.com/office/powerpoint/2010/main" val="1240007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BFBC02-E8FD-1363-A22E-A07ADF244361}"/>
              </a:ext>
            </a:extLst>
          </p:cNvPr>
          <p:cNvSpPr txBox="1"/>
          <p:nvPr/>
        </p:nvSpPr>
        <p:spPr>
          <a:xfrm>
            <a:off x="824948" y="991179"/>
            <a:ext cx="9004852" cy="5170646"/>
          </a:xfrm>
          <a:prstGeom prst="rect">
            <a:avLst/>
          </a:prstGeom>
          <a:noFill/>
        </p:spPr>
        <p:txBody>
          <a:bodyPr wrap="square">
            <a:spAutoFit/>
          </a:bodyPr>
          <a:lstStyle/>
          <a:p>
            <a:pPr algn="ctr"/>
            <a:r>
              <a:rPr lang="el-GR" sz="2400" b="1" u="sng" dirty="0">
                <a:solidFill>
                  <a:schemeClr val="accent1"/>
                </a:solidFill>
              </a:rPr>
              <a:t>ΤΥΠΟΙ ΔΙΑΧΕΙΡΙΣΗΣ ΣΤΕΡΕΩΝ ΑΠΟΒΛΗΤΩΝ</a:t>
            </a:r>
          </a:p>
          <a:p>
            <a:pPr algn="ctr"/>
            <a:endParaRPr lang="el-GR" dirty="0"/>
          </a:p>
          <a:p>
            <a:pPr marL="285750" indent="-285750">
              <a:buFont typeface="Wingdings" panose="05000000000000000000" pitchFamily="2" charset="2"/>
              <a:buChar char="§"/>
            </a:pPr>
            <a:r>
              <a:rPr lang="el-GR" b="1" dirty="0"/>
              <a:t>Ο χώρος υγειονομικής ταφής.</a:t>
            </a:r>
            <a:r>
              <a:rPr lang="el-GR" dirty="0"/>
              <a:t> Είναι η διαδικασία που χρησιμοποιείται για την εξάλειψη των επικίνδυνων αποβλήτων. Μια γη με μικρή οικολογική αξία επιλέγεται συνήθως για να τα καταθέσει στο έδαφος με διάσπαρτο και συμπιεσμένο τρόπο, έτσι ώστε ο κίνδυνος να μην επηρεάσει κανέναν.</a:t>
            </a:r>
          </a:p>
          <a:p>
            <a:pPr marL="285750" indent="-285750">
              <a:buFont typeface="Wingdings" panose="05000000000000000000" pitchFamily="2" charset="2"/>
              <a:buChar char="§"/>
            </a:pPr>
            <a:endParaRPr lang="el-GR" dirty="0"/>
          </a:p>
          <a:p>
            <a:pPr marL="285750" indent="-285750">
              <a:buFont typeface="Wingdings" panose="05000000000000000000" pitchFamily="2" charset="2"/>
              <a:buChar char="§"/>
            </a:pPr>
            <a:r>
              <a:rPr lang="el-GR" dirty="0"/>
              <a:t>Άλλη διαδικασία </a:t>
            </a:r>
            <a:r>
              <a:rPr lang="el-GR" b="1" dirty="0"/>
              <a:t>είναι η αποτέφρωση.</a:t>
            </a:r>
            <a:r>
              <a:rPr lang="el-GR" dirty="0"/>
              <a:t> Ένας αποτεφρωτήρας είναι ένα σύστημα που χρησιμεύει για την επεξεργασία απορριμμάτων και καψίματος σε υψηλές θερμοκρασίες. Ο όγκος των αποβλήτων μειώνεται κατά 90% και το βάρος κατά 75%. Έχει το μειονέκτημα ότι η τέφρα, παράγονται άλλα αδρανή απόβλητα και αέρια που είναι τοξικά για τους ανθρώπους και το περιβάλλον.</a:t>
            </a:r>
          </a:p>
          <a:p>
            <a:pPr marL="285750" indent="-285750">
              <a:buFont typeface="Wingdings" panose="05000000000000000000" pitchFamily="2" charset="2"/>
              <a:buChar char="§"/>
            </a:pPr>
            <a:endParaRPr lang="el-GR" dirty="0"/>
          </a:p>
          <a:p>
            <a:pPr marL="285750" indent="-285750">
              <a:buFont typeface="Wingdings" panose="05000000000000000000" pitchFamily="2" charset="2"/>
              <a:buChar char="§"/>
            </a:pPr>
            <a:r>
              <a:rPr lang="el-GR" b="1" dirty="0"/>
              <a:t>Διαχωρισμός και χρήση.</a:t>
            </a:r>
            <a:r>
              <a:rPr lang="el-GR" dirty="0"/>
              <a:t> Αυτός ο τύπος διαχείρισης τους ταξινομεί ανάλογα με τον τόπο παραγωγής τους για να τον ανακτήσει ή να τους δώσει μια νέα ζωή. Απαιτούνται τεχνικές αποκατάστασης και θεραπείας για να έχουν τη δυνατότητα να τις επιστρέψουν στην αρχική τους κατάσταση ή να τους δώσουν άλλη νέα χρήση.</a:t>
            </a:r>
          </a:p>
        </p:txBody>
      </p:sp>
    </p:spTree>
    <p:extLst>
      <p:ext uri="{BB962C8B-B14F-4D97-AF65-F5344CB8AC3E}">
        <p14:creationId xmlns:p14="http://schemas.microsoft.com/office/powerpoint/2010/main" val="14968429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E2A721-4F18-28D9-5506-24E1133D5395}"/>
              </a:ext>
            </a:extLst>
          </p:cNvPr>
          <p:cNvSpPr txBox="1"/>
          <p:nvPr/>
        </p:nvSpPr>
        <p:spPr>
          <a:xfrm>
            <a:off x="2266121" y="699917"/>
            <a:ext cx="6102626" cy="461665"/>
          </a:xfrm>
          <a:prstGeom prst="rect">
            <a:avLst/>
          </a:prstGeom>
          <a:noFill/>
        </p:spPr>
        <p:txBody>
          <a:bodyPr wrap="square">
            <a:spAutoFit/>
          </a:bodyPr>
          <a:lstStyle/>
          <a:p>
            <a:pPr algn="ctr"/>
            <a:r>
              <a:rPr lang="el-GR" sz="2400" b="1" u="sng" dirty="0">
                <a:solidFill>
                  <a:schemeClr val="accent1"/>
                </a:solidFill>
              </a:rPr>
              <a:t>ΣΥΝΕΠΕΙΕΣ ΚΑΚΗΣ ΔΙΑΧΕΙΡΙΣΗΣ</a:t>
            </a:r>
          </a:p>
        </p:txBody>
      </p:sp>
      <p:sp>
        <p:nvSpPr>
          <p:cNvPr id="5" name="TextBox 4">
            <a:extLst>
              <a:ext uri="{FF2B5EF4-FFF2-40B4-BE49-F238E27FC236}">
                <a16:creationId xmlns:a16="http://schemas.microsoft.com/office/drawing/2014/main" id="{7806591E-1F32-B3FA-C9CC-B97588E91240}"/>
              </a:ext>
            </a:extLst>
          </p:cNvPr>
          <p:cNvSpPr txBox="1"/>
          <p:nvPr/>
        </p:nvSpPr>
        <p:spPr>
          <a:xfrm>
            <a:off x="516835" y="1381539"/>
            <a:ext cx="9303026" cy="4247317"/>
          </a:xfrm>
          <a:prstGeom prst="rect">
            <a:avLst/>
          </a:prstGeom>
          <a:noFill/>
        </p:spPr>
        <p:txBody>
          <a:bodyPr wrap="square">
            <a:spAutoFit/>
          </a:bodyPr>
          <a:lstStyle/>
          <a:p>
            <a:r>
              <a:rPr lang="el-GR" dirty="0"/>
              <a:t>Κάθε χώρα έχει διαφορετική πολιτική για τη διαχείριση των αποβλήτων και τόσο οι εταιρείες όσο και ο γενικός πληθυσμός δεν έχουν βασικές έννοιες για την επεξεργασία ή τον διαχωρισμό των αποβλήτων. </a:t>
            </a:r>
          </a:p>
          <a:p>
            <a:r>
              <a:rPr lang="el-GR" dirty="0"/>
              <a:t>Εάν τα υπολείμματα δεν είναι καλά διαχωρισμένα από τις ρίζες, υπάρχουν λίγα που μπορούν να γίνουν κατά την επεξεργασία τους.</a:t>
            </a:r>
          </a:p>
          <a:p>
            <a:endParaRPr lang="el-GR" dirty="0"/>
          </a:p>
          <a:p>
            <a:r>
              <a:rPr lang="el-GR" dirty="0"/>
              <a:t>Μεταξύ των </a:t>
            </a:r>
            <a:r>
              <a:rPr lang="el-GR" b="1" i="1" u="sng" dirty="0"/>
              <a:t>αρνητικών συνεπειών </a:t>
            </a:r>
            <a:r>
              <a:rPr lang="el-GR" dirty="0"/>
              <a:t>που έχουμε, συμπεριλαμβάνουμε τα εξής:</a:t>
            </a:r>
          </a:p>
          <a:p>
            <a:pPr marL="285750" indent="-285750">
              <a:buFont typeface="Wingdings" panose="05000000000000000000" pitchFamily="2" charset="2"/>
              <a:buChar char="§"/>
            </a:pPr>
            <a:r>
              <a:rPr lang="el-GR" b="1" dirty="0"/>
              <a:t>Ρίσκα υγείας.</a:t>
            </a:r>
            <a:r>
              <a:rPr lang="el-GR" dirty="0"/>
              <a:t> Με κακή διαχείριση, προβλήματα υγείας όπως ασθένειες μπορούν να προκύψουν τόσο έμμεσα όσο και άμεσα.</a:t>
            </a:r>
          </a:p>
          <a:p>
            <a:pPr marL="285750" indent="-285750">
              <a:buFont typeface="Wingdings" panose="05000000000000000000" pitchFamily="2" charset="2"/>
              <a:buChar char="§"/>
            </a:pPr>
            <a:r>
              <a:rPr lang="el-GR" b="1" dirty="0"/>
              <a:t>Αρνητικές επιπτώσεις στο περιβάλλον.</a:t>
            </a:r>
            <a:r>
              <a:rPr lang="el-GR" dirty="0"/>
              <a:t> Τα φυσικά τοπία υποβαθμίζονται και καταλήγουν να μολυνθούν, χάνοντας ιδιότητες και λειτουργίες.</a:t>
            </a:r>
          </a:p>
          <a:p>
            <a:pPr marL="285750" indent="-285750">
              <a:buFont typeface="Wingdings" panose="05000000000000000000" pitchFamily="2" charset="2"/>
              <a:buChar char="§"/>
            </a:pPr>
            <a:r>
              <a:rPr lang="el-GR" b="1" dirty="0"/>
              <a:t>Μόλυνση νερού και εδάφους.</a:t>
            </a:r>
            <a:r>
              <a:rPr lang="el-GR" dirty="0"/>
              <a:t> Τόσο τα </a:t>
            </a:r>
            <a:r>
              <a:rPr lang="el-GR" dirty="0" err="1"/>
              <a:t>εκπλύματα</a:t>
            </a:r>
            <a:r>
              <a:rPr lang="el-GR" dirty="0"/>
              <a:t> όσο και τα απορρίμματα απευθείας στα υδάτινα σώματα καταλήγουν να μολύνουν τα οικοσυστήματα και να επηρεάζουν τη χλωρίδα και την πανίδα. Ο αέρας είναι επίσης μολυσμένος με εκπομπές αερίων θερμοκηπίου.</a:t>
            </a:r>
          </a:p>
        </p:txBody>
      </p:sp>
    </p:spTree>
    <p:extLst>
      <p:ext uri="{BB962C8B-B14F-4D97-AF65-F5344CB8AC3E}">
        <p14:creationId xmlns:p14="http://schemas.microsoft.com/office/powerpoint/2010/main" val="417826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14B6C1-009E-634F-D5AE-D805F551DCEE}"/>
              </a:ext>
            </a:extLst>
          </p:cNvPr>
          <p:cNvSpPr txBox="1"/>
          <p:nvPr/>
        </p:nvSpPr>
        <p:spPr>
          <a:xfrm>
            <a:off x="546652" y="546652"/>
            <a:ext cx="9303026" cy="5170646"/>
          </a:xfrm>
          <a:prstGeom prst="rect">
            <a:avLst/>
          </a:prstGeom>
          <a:noFill/>
        </p:spPr>
        <p:txBody>
          <a:bodyPr wrap="square">
            <a:spAutoFit/>
          </a:bodyPr>
          <a:lstStyle/>
          <a:p>
            <a:pPr algn="ctr"/>
            <a:r>
              <a:rPr lang="el-GR" sz="2400" b="1" u="sng" dirty="0">
                <a:solidFill>
                  <a:schemeClr val="accent1"/>
                </a:solidFill>
              </a:rPr>
              <a:t>ΜΕΛΕΤΕΣ –ΤΡΟΠΟΙ ΑΝΤΙΜΕΤΩΠΙΣΗΣ </a:t>
            </a:r>
          </a:p>
          <a:p>
            <a:pPr algn="ctr"/>
            <a:endParaRPr lang="el-GR" b="1" dirty="0"/>
          </a:p>
          <a:p>
            <a:pPr marL="285750" indent="-285750">
              <a:buClr>
                <a:schemeClr val="accent1"/>
              </a:buClr>
              <a:buFont typeface="Wingdings" panose="05000000000000000000" pitchFamily="2" charset="2"/>
              <a:buChar char="Ø"/>
            </a:pPr>
            <a:r>
              <a:rPr lang="el-GR" dirty="0"/>
              <a:t>Κάθε χρόνο παράγονται </a:t>
            </a:r>
            <a:r>
              <a:rPr lang="el-GR" dirty="0">
                <a:hlinkClick r:id="rId2"/>
              </a:rPr>
              <a:t>2,1 δισεκατομμύρια τόνοι απορριμμάτων στην ΕΕ</a:t>
            </a:r>
            <a:r>
              <a:rPr lang="el-GR" dirty="0"/>
              <a:t>. Η ποσότητα των απορριμμάτων και ο τρόπος διαχείρισής τους ποικίλλει πολύ μεταξύ των χωρών της ΕΕ, αλλά έχει γίνει στροφή προς περισσότερη ανακύκλωση και λιγότερες χωματερές.</a:t>
            </a:r>
          </a:p>
          <a:p>
            <a:pPr marL="285750" indent="-285750">
              <a:buClr>
                <a:schemeClr val="accent1"/>
              </a:buClr>
              <a:buFont typeface="Wingdings" panose="05000000000000000000" pitchFamily="2" charset="2"/>
              <a:buChar char="Ø"/>
            </a:pPr>
            <a:r>
              <a:rPr lang="el-GR" dirty="0"/>
              <a:t>Για να μειώσει τα απόβλητα και τις επιπτώσεις τους στο περιβάλλον, η ΕΕ έχει υιοθετήσει φιλόδοξους στόχους για την ανακύκλωση και την υγειονομική ταφή και εργάζεται για τα απορρίμματα συσκευασίας. Ο στόχος είναι να προωθηθεί η στροφή προς ένα πιο βιώσιμο μοντέλο γνωστό ως </a:t>
            </a:r>
            <a:r>
              <a:rPr lang="el-GR" dirty="0">
                <a:hlinkClick r:id="rId3"/>
              </a:rPr>
              <a:t>κυκλική οικονομία</a:t>
            </a:r>
            <a:r>
              <a:rPr lang="el-GR" dirty="0"/>
              <a:t> (έως το 2050).</a:t>
            </a:r>
          </a:p>
          <a:p>
            <a:pPr marL="285750" indent="-285750">
              <a:buFont typeface="Wingdings" panose="05000000000000000000" pitchFamily="2" charset="2"/>
              <a:buChar char="Ø"/>
            </a:pPr>
            <a:endParaRPr lang="el-GR" dirty="0"/>
          </a:p>
          <a:p>
            <a:r>
              <a:rPr lang="el-GR" b="1" dirty="0"/>
              <a:t>     Μετάβαση προς βιώσιμα προϊόντα</a:t>
            </a:r>
          </a:p>
          <a:p>
            <a:r>
              <a:rPr lang="el-GR" dirty="0"/>
              <a:t>      	Η διαδικασία παραγωγής ξεκινά με τις </a:t>
            </a:r>
            <a:r>
              <a:rPr lang="el-GR" dirty="0">
                <a:hlinkClick r:id="rId4"/>
              </a:rPr>
              <a:t>πρώτες ύλες</a:t>
            </a:r>
            <a:r>
              <a:rPr lang="el-GR" dirty="0"/>
              <a:t>, και η πανδημία του COVID-19     	έπληξε σοβαρά τις παγκόσμιες εφοδιαστικές αλυσίδες. Στόχος τους η μείωση της 	εξάρτησης της ΕΕ από εισαγόμενες κρίσιμες πρώτες ύλες, η συντήρηση και 	επαναχρησιμοποίηση πολύτιμων πρώτων υλών.</a:t>
            </a:r>
          </a:p>
          <a:p>
            <a:endParaRPr lang="el-GR" dirty="0"/>
          </a:p>
          <a:p>
            <a:endParaRPr lang="el-GR" dirty="0"/>
          </a:p>
        </p:txBody>
      </p:sp>
    </p:spTree>
    <p:extLst>
      <p:ext uri="{BB962C8B-B14F-4D97-AF65-F5344CB8AC3E}">
        <p14:creationId xmlns:p14="http://schemas.microsoft.com/office/powerpoint/2010/main" val="2149352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61E656A-D460-4409-75D3-0938ADAE57A8}"/>
              </a:ext>
            </a:extLst>
          </p:cNvPr>
          <p:cNvSpPr txBox="1"/>
          <p:nvPr/>
        </p:nvSpPr>
        <p:spPr>
          <a:xfrm>
            <a:off x="407503" y="288234"/>
            <a:ext cx="9322903" cy="7109639"/>
          </a:xfrm>
          <a:prstGeom prst="rect">
            <a:avLst/>
          </a:prstGeom>
          <a:noFill/>
        </p:spPr>
        <p:txBody>
          <a:bodyPr wrap="square">
            <a:spAutoFit/>
          </a:bodyPr>
          <a:lstStyle/>
          <a:p>
            <a:r>
              <a:rPr lang="el-GR" sz="2400" b="1" u="sng" dirty="0">
                <a:solidFill>
                  <a:srgbClr val="92D050"/>
                </a:solidFill>
              </a:rPr>
              <a:t>ΠΡΑΚΤΙΚΕΣ ΔΙΑΧΕΙΡΙΣΗΣ ΑΠΟΡΡΙΜΜΑΤΩΝ ΣΕ ΟΛΗ ΤΗΝ ΕΕ</a:t>
            </a:r>
          </a:p>
          <a:p>
            <a:r>
              <a:rPr lang="el-GR" b="1" dirty="0"/>
              <a:t> </a:t>
            </a:r>
          </a:p>
          <a:p>
            <a:r>
              <a:rPr lang="el-GR" dirty="0"/>
              <a:t>Η ΕΕ θέλει να προωθήσει την πρόληψη της σπατάλης και την επαναχρησιμοποίηση προϊόντων όσο το δυνατόν περισσότερο. Εάν αυτό δεν είναι δυνατό, προτιμά την ανακύκλωση (συμπεριλαμβανομένης της </a:t>
            </a:r>
            <a:r>
              <a:rPr lang="el-GR" dirty="0" err="1"/>
              <a:t>κομποστοποίησης</a:t>
            </a:r>
            <a:r>
              <a:rPr lang="el-GR" dirty="0"/>
              <a:t>), ακολουθούμενη από τη χρήση απορριμμάτων για την παραγωγή ενέργειας. </a:t>
            </a:r>
            <a:br>
              <a:rPr lang="el-GR" dirty="0"/>
            </a:br>
            <a:br>
              <a:rPr lang="el-GR" dirty="0"/>
            </a:br>
            <a:r>
              <a:rPr lang="el-GR" dirty="0"/>
              <a:t>Η πιο επιβλαβής επιλογή για το περιβάλλον και την υγεία των ανθρώπων είναι απλώς η διάθεση των απορριμμάτων, για παράδειγμα σε χώρο υγειονομικής ταφής, αν και είναι επίσης μια από τις φθηνότερες δυνατότητες. Παρόλο που τα απόβλητα που παράγονται κατά κεφαλήν έχουν αυξηθεί, ο τρόπος με τον οποίο διαχειριζόμαστε τα απόβλητα έχει βελτιωθεί - με περισσότερη ανακύκλωση και </a:t>
            </a:r>
            <a:r>
              <a:rPr lang="el-GR" dirty="0" err="1"/>
              <a:t>κομποστοποίηση</a:t>
            </a:r>
            <a:r>
              <a:rPr lang="el-GR" dirty="0"/>
              <a:t> και μείωση των χωματερών.</a:t>
            </a:r>
            <a:br>
              <a:rPr lang="el-GR" dirty="0"/>
            </a:br>
            <a:br>
              <a:rPr lang="el-GR" dirty="0"/>
            </a:br>
            <a:r>
              <a:rPr lang="el-GR" dirty="0"/>
              <a:t>60% των καθημερινών απορριμμάτων που συλλέγονται και επεξεργάζονται οι δήμοι πρέπει να επαναχρησιμοποιούνται ή να ανακυκλώνονται έως το 2030 σύμφωνα με τους στόχους της ΕΕ.</a:t>
            </a:r>
          </a:p>
          <a:p>
            <a:endParaRPr lang="el-GR" dirty="0"/>
          </a:p>
          <a:p>
            <a:r>
              <a:rPr lang="el-GR" dirty="0"/>
              <a:t>Σύμφωνα με την </a:t>
            </a:r>
            <a:r>
              <a:rPr lang="el-GR" dirty="0">
                <a:hlinkClick r:id="rId2"/>
              </a:rPr>
              <a:t>οδηγία της ΕΕ για την υγειονομική ταφή</a:t>
            </a:r>
            <a:r>
              <a:rPr lang="el-GR" dirty="0"/>
              <a:t>, οι χώρες της ΕΕ πρέπει επίσης να μειώσουν την ποσότητα των αστικών απορριμμάτων που αποστέλλονται στους χώρους υγειονομικής ταφής στο 10% ή λιγότερο των συνολικών αστικών απορριμμάτων που παράγονται έως το 2035.</a:t>
            </a:r>
          </a:p>
          <a:p>
            <a:br>
              <a:rPr lang="el-GR" dirty="0"/>
            </a:br>
            <a:br>
              <a:rPr lang="el-GR" dirty="0"/>
            </a:br>
            <a:endParaRPr lang="el-GR" dirty="0"/>
          </a:p>
        </p:txBody>
      </p:sp>
    </p:spTree>
    <p:extLst>
      <p:ext uri="{BB962C8B-B14F-4D97-AF65-F5344CB8AC3E}">
        <p14:creationId xmlns:p14="http://schemas.microsoft.com/office/powerpoint/2010/main" val="1550735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33B642C-1155-3660-3C4F-A7E81F909E30}"/>
              </a:ext>
            </a:extLst>
          </p:cNvPr>
          <p:cNvSpPr txBox="1"/>
          <p:nvPr/>
        </p:nvSpPr>
        <p:spPr>
          <a:xfrm>
            <a:off x="765313" y="998521"/>
            <a:ext cx="8309113" cy="4746171"/>
          </a:xfrm>
          <a:prstGeom prst="rect">
            <a:avLst/>
          </a:prstGeom>
          <a:noFill/>
        </p:spPr>
        <p:txBody>
          <a:bodyPr wrap="square">
            <a:spAutoFit/>
          </a:bodyPr>
          <a:lstStyle/>
          <a:p>
            <a:pPr algn="just">
              <a:lnSpc>
                <a:spcPct val="107000"/>
              </a:lnSpc>
              <a:spcAft>
                <a:spcPts val="1405"/>
              </a:spcAft>
              <a:defRPr/>
            </a:pPr>
            <a:r>
              <a:rPr lang="el-GR" sz="2400" b="1" u="sng" dirty="0">
                <a:solidFill>
                  <a:srgbClr val="92D050"/>
                </a:solidFill>
              </a:rPr>
              <a:t>ΠΡΑΚΤΙΚΕΣ ΔΙΑΧΕΙΡΙΣΗΣ ΑΠΟΡΡΙΜΜΑΤΩΝ ΣΤΗΝ ΕΛΛΑΔΑ</a:t>
            </a:r>
          </a:p>
          <a:p>
            <a:pPr marL="0" marR="0" lvl="0" indent="0" algn="just" defTabSz="457200" rtl="0" eaLnBrk="1" fontAlgn="auto" latinLnBrk="0" hangingPunct="1">
              <a:lnSpc>
                <a:spcPct val="107000"/>
              </a:lnSpc>
              <a:spcBef>
                <a:spcPts val="0"/>
              </a:spcBef>
              <a:spcAft>
                <a:spcPts val="1405"/>
              </a:spcAft>
              <a:buClrTx/>
              <a:buSzTx/>
              <a:buFontTx/>
              <a:buNone/>
              <a:tabLst/>
              <a:defRPr/>
            </a:pPr>
            <a:endParaRPr kumimoji="0" lang="el-GR" sz="1800" b="0" i="0" u="none" strike="noStrike" kern="1200" cap="none" spc="0" normalizeH="0" baseline="0" noProof="0" dirty="0">
              <a:ln>
                <a:noFill/>
              </a:ln>
              <a:solidFill>
                <a:srgbClr val="454444"/>
              </a:solidFill>
              <a:effectLst/>
              <a:highlight>
                <a:srgbClr val="FFFFFF"/>
              </a:highlight>
              <a:uLnTx/>
              <a:uFillTx/>
              <a:latin typeface="Trebuchet MS" panose="020B0603020202020204"/>
              <a:ea typeface="Open Sans" panose="020B0606030504020204" pitchFamily="34" charset="0"/>
              <a:cs typeface="Arial" panose="020B0604020202020204" pitchFamily="34" charset="0"/>
            </a:endParaRPr>
          </a:p>
          <a:p>
            <a:pPr marL="0" marR="0" lvl="0" indent="0" algn="just" defTabSz="457200" rtl="0" eaLnBrk="1" fontAlgn="auto" latinLnBrk="0" hangingPunct="1">
              <a:lnSpc>
                <a:spcPct val="107000"/>
              </a:lnSpc>
              <a:spcBef>
                <a:spcPts val="0"/>
              </a:spcBef>
              <a:spcAft>
                <a:spcPts val="1405"/>
              </a:spcAft>
              <a:buClrTx/>
              <a:buSzTx/>
              <a:buFontTx/>
              <a:buNone/>
              <a:tabLst/>
              <a:defRPr/>
            </a:pPr>
            <a:r>
              <a:rPr kumimoji="0" lang="el-GR" sz="1800" b="0" i="0" u="none" strike="noStrike" kern="1200" cap="none" spc="0" normalizeH="0" baseline="0" noProof="0" dirty="0">
                <a:ln>
                  <a:noFill/>
                </a:ln>
                <a:solidFill>
                  <a:srgbClr val="454444"/>
                </a:solidFill>
                <a:effectLst/>
                <a:highlight>
                  <a:srgbClr val="FFFFFF"/>
                </a:highlight>
                <a:uLnTx/>
                <a:uFillTx/>
                <a:latin typeface="Trebuchet MS" panose="020B0603020202020204"/>
                <a:ea typeface="Open Sans" panose="020B0606030504020204" pitchFamily="34" charset="0"/>
                <a:cs typeface="Arial" panose="020B0604020202020204" pitchFamily="34" charset="0"/>
              </a:rPr>
              <a:t>Η εθνική πολιτική, οι στρατηγικές και προοπτικές στη διαχείριση των επικίνδυνων αποβλήτων, έως το 2020, καθορίζονται στο Εθνικό Σχέδιο Διαχείρισης Επικίνδυνων Αποβλήτων (ΕΣΔΕΑ), σύμφωνα με τις τάσεις της Στρατηγικής «Ευρώπη 2020», την πρόταση για το 7ο Πρόγραμμα Δράσης για το Περιβάλλον και τον Οδικό Χάρτη για την αποδοτικότητα των πόρων. </a:t>
            </a:r>
          </a:p>
          <a:p>
            <a:pPr algn="just">
              <a:lnSpc>
                <a:spcPct val="107000"/>
              </a:lnSpc>
              <a:spcAft>
                <a:spcPts val="1405"/>
              </a:spcAft>
            </a:pPr>
            <a:endParaRPr lang="el-GR" dirty="0"/>
          </a:p>
          <a:p>
            <a:pPr algn="just">
              <a:lnSpc>
                <a:spcPct val="107000"/>
              </a:lnSpc>
              <a:spcAft>
                <a:spcPts val="1405"/>
              </a:spcAft>
            </a:pPr>
            <a:r>
              <a:rPr lang="el-GR" dirty="0"/>
              <a:t>Στο Υπουργείο Περιβάλλοντος και Ενέργειας (YΠEN) υλοποιήθηκε, από τον Ιανουάριο του 2019 έως το Μάρτιο του 2021, το έργο </a:t>
            </a:r>
            <a:r>
              <a:rPr lang="el-GR" dirty="0">
                <a:hlinkClick r:id="rId2"/>
              </a:rPr>
              <a:t>“Τεχνική υποστήριξη για την εφαρμογή του Εθνικού Σχεδίου Διαχείρισης Αποβλήτων (ΕΣΔΑ) της Ελλάδας”</a:t>
            </a:r>
            <a:r>
              <a:rPr lang="el-GR" dirty="0"/>
              <a:t> με στόχο τη συμβολή στην πραγματοποίηση των απαραίτητων μεταρρυθμίσεων στον τομέα των αποβλήτων.</a:t>
            </a:r>
            <a:r>
              <a:rPr lang="el-GR" sz="1800" dirty="0">
                <a:solidFill>
                  <a:srgbClr val="454444"/>
                </a:solidFill>
                <a:effectLst/>
                <a:highlight>
                  <a:srgbClr val="FFFFFF"/>
                </a:highlight>
                <a:latin typeface="Open Sans" panose="020B0606030504020204" pitchFamily="34" charset="0"/>
                <a:ea typeface="Open Sans" panose="020B0606030504020204" pitchFamily="34" charset="0"/>
                <a:cs typeface="Arial" panose="020B0604020202020204" pitchFamily="34" charset="0"/>
              </a:rPr>
              <a:t> </a:t>
            </a:r>
          </a:p>
        </p:txBody>
      </p:sp>
    </p:spTree>
    <p:extLst>
      <p:ext uri="{BB962C8B-B14F-4D97-AF65-F5344CB8AC3E}">
        <p14:creationId xmlns:p14="http://schemas.microsoft.com/office/powerpoint/2010/main" val="1208163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915956-BE0A-3188-48C2-85C8E8F2CE96}"/>
              </a:ext>
            </a:extLst>
          </p:cNvPr>
          <p:cNvSpPr>
            <a:spLocks noGrp="1"/>
          </p:cNvSpPr>
          <p:nvPr>
            <p:ph type="title"/>
          </p:nvPr>
        </p:nvSpPr>
        <p:spPr>
          <a:xfrm>
            <a:off x="677334" y="457200"/>
            <a:ext cx="8596668" cy="646043"/>
          </a:xfrm>
        </p:spPr>
        <p:txBody>
          <a:bodyPr>
            <a:normAutofit/>
          </a:bodyPr>
          <a:lstStyle/>
          <a:p>
            <a:pPr algn="ctr"/>
            <a:r>
              <a:rPr lang="el-GR" sz="2400" b="1" spc="100" dirty="0"/>
              <a:t>ΗΧΟΡΥΠΑΝΣΗ</a:t>
            </a:r>
          </a:p>
        </p:txBody>
      </p:sp>
      <p:sp>
        <p:nvSpPr>
          <p:cNvPr id="3" name="Θέση περιεχομένου 2">
            <a:extLst>
              <a:ext uri="{FF2B5EF4-FFF2-40B4-BE49-F238E27FC236}">
                <a16:creationId xmlns:a16="http://schemas.microsoft.com/office/drawing/2014/main" id="{17BDCD52-BB82-4F51-A096-FAF06928A4A6}"/>
              </a:ext>
            </a:extLst>
          </p:cNvPr>
          <p:cNvSpPr>
            <a:spLocks noGrp="1"/>
          </p:cNvSpPr>
          <p:nvPr>
            <p:ph idx="1"/>
          </p:nvPr>
        </p:nvSpPr>
        <p:spPr>
          <a:xfrm>
            <a:off x="677334" y="2370068"/>
            <a:ext cx="8596668" cy="3204156"/>
          </a:xfrm>
        </p:spPr>
        <p:txBody>
          <a:bodyPr>
            <a:normAutofit fontScale="92500" lnSpcReduction="20000"/>
          </a:bodyPr>
          <a:lstStyle/>
          <a:p>
            <a:endParaRPr lang="el-GR" sz="3200" dirty="0">
              <a:solidFill>
                <a:schemeClr val="accent1"/>
              </a:solidFill>
              <a:latin typeface="+mj-lt"/>
              <a:ea typeface="+mj-ea"/>
              <a:cs typeface="+mj-cs"/>
            </a:endParaRPr>
          </a:p>
          <a:p>
            <a:endParaRPr lang="el-GR" sz="3200" dirty="0">
              <a:solidFill>
                <a:schemeClr val="accent1"/>
              </a:solidFill>
              <a:latin typeface="+mj-lt"/>
              <a:ea typeface="+mj-ea"/>
              <a:cs typeface="+mj-cs"/>
            </a:endParaRPr>
          </a:p>
          <a:p>
            <a:pPr algn="just"/>
            <a:r>
              <a:rPr lang="el-GR" dirty="0"/>
              <a:t>Ηχορύπανση είναι ο υπερβολικός και ενοχλητικός περιβαλλοντικός θόρυβος που προκαλείται από τον άνθρωπο, τα ζώα ή από μηχανές και διαταράσσει τη δραστηριότητα ή την ισορροπία του ανθρώπου και τη ζωή των ζώων.</a:t>
            </a:r>
          </a:p>
          <a:p>
            <a:pPr algn="just"/>
            <a:r>
              <a:rPr lang="el-GR" dirty="0"/>
              <a:t>Γενικά η ηχορύπανση είναι όπως το λέει και η λέξη, η ρύπανση που δημιουργείται από τον ήχο. Πρόκειται για την υπερβολική συγκέντρωση θορύβων που γίνονται ιδιαίτερα ενοχλητικοί και δεν επιτρέπουν σε έναν άνθρωπο να ησυχάσει. </a:t>
            </a:r>
          </a:p>
          <a:p>
            <a:pPr algn="just"/>
            <a:r>
              <a:rPr lang="el-GR" dirty="0"/>
              <a:t>Ορίζεται γενικά ως η τακτική έκθεση σε υψηλά επίπεδα ήχου που μπορεί να οδηγήσει σε δυσμενείς επιπτώσεις σε ανθρώπους.</a:t>
            </a:r>
          </a:p>
        </p:txBody>
      </p:sp>
      <p:pic>
        <p:nvPicPr>
          <p:cNvPr id="5" name="Εικόνα 4">
            <a:extLst>
              <a:ext uri="{FF2B5EF4-FFF2-40B4-BE49-F238E27FC236}">
                <a16:creationId xmlns:a16="http://schemas.microsoft.com/office/drawing/2014/main" id="{ADAB176D-9E9A-9D10-707E-433DBE953C28}"/>
              </a:ext>
            </a:extLst>
          </p:cNvPr>
          <p:cNvPicPr>
            <a:picLocks noChangeAspect="1"/>
          </p:cNvPicPr>
          <p:nvPr/>
        </p:nvPicPr>
        <p:blipFill>
          <a:blip r:embed="rId2"/>
          <a:stretch>
            <a:fillRect/>
          </a:stretch>
        </p:blipFill>
        <p:spPr>
          <a:xfrm>
            <a:off x="2464905" y="1103243"/>
            <a:ext cx="5287617" cy="1838740"/>
          </a:xfrm>
          <a:prstGeom prst="rect">
            <a:avLst/>
          </a:prstGeom>
        </p:spPr>
      </p:pic>
    </p:spTree>
    <p:extLst>
      <p:ext uri="{BB962C8B-B14F-4D97-AF65-F5344CB8AC3E}">
        <p14:creationId xmlns:p14="http://schemas.microsoft.com/office/powerpoint/2010/main" val="23680272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9686AA2-C95C-FBA1-CB07-BF239CFC653C}"/>
              </a:ext>
            </a:extLst>
          </p:cNvPr>
          <p:cNvSpPr txBox="1"/>
          <p:nvPr/>
        </p:nvSpPr>
        <p:spPr>
          <a:xfrm>
            <a:off x="342897" y="833016"/>
            <a:ext cx="9173819" cy="4247317"/>
          </a:xfrm>
          <a:prstGeom prst="rect">
            <a:avLst/>
          </a:prstGeom>
          <a:noFill/>
        </p:spPr>
        <p:txBody>
          <a:bodyPr wrap="square">
            <a:spAutoFit/>
          </a:bodyPr>
          <a:lstStyle/>
          <a:p>
            <a:pPr marL="285750" indent="-285750">
              <a:buClr>
                <a:schemeClr val="accent1"/>
              </a:buClr>
              <a:buFont typeface="Wingdings" panose="05000000000000000000" pitchFamily="2" charset="2"/>
              <a:buChar char="Ø"/>
            </a:pPr>
            <a:r>
              <a:rPr lang="el-GR" sz="1800" dirty="0">
                <a:solidFill>
                  <a:srgbClr val="454444"/>
                </a:solidFill>
                <a:effectLst/>
                <a:highlight>
                  <a:srgbClr val="FFFFFF"/>
                </a:highlight>
                <a:latin typeface="+mj-lt"/>
                <a:ea typeface="Open Sans" panose="020B0606030504020204" pitchFamily="34" charset="0"/>
                <a:cs typeface="Arial" panose="020B0604020202020204" pitchFamily="34" charset="0"/>
              </a:rPr>
              <a:t>Το ΕΣΔΕΑ, όπως και το ΕΣΔΑ, διαμορφώθηκε μετά από επεξεργασία </a:t>
            </a:r>
            <a:r>
              <a:rPr lang="el-GR" sz="1800" dirty="0" err="1">
                <a:solidFill>
                  <a:srgbClr val="454444"/>
                </a:solidFill>
                <a:effectLst/>
                <a:highlight>
                  <a:srgbClr val="FFFFFF"/>
                </a:highlight>
                <a:latin typeface="+mj-lt"/>
                <a:ea typeface="Open Sans" panose="020B0606030504020204" pitchFamily="34" charset="0"/>
                <a:cs typeface="Arial" panose="020B0604020202020204" pitchFamily="34" charset="0"/>
              </a:rPr>
              <a:t>προηγηθείσας</a:t>
            </a:r>
            <a:r>
              <a:rPr lang="el-GR" sz="1800" dirty="0">
                <a:solidFill>
                  <a:srgbClr val="454444"/>
                </a:solidFill>
                <a:effectLst/>
                <a:highlight>
                  <a:srgbClr val="FFFFFF"/>
                </a:highlight>
                <a:latin typeface="+mj-lt"/>
                <a:ea typeface="Open Sans" panose="020B0606030504020204" pitchFamily="34" charset="0"/>
                <a:cs typeface="Arial" panose="020B0604020202020204" pitchFamily="34" charset="0"/>
              </a:rPr>
              <a:t> μελέτης και αφού ελήφθησαν υπόψη απόψεις των εμπλεκόμενων υπηρεσιών και φορέων στον τομέα  διαχείρισης των επικίνδυνων αποβλήτων και σχόλια στο πλαίσιο </a:t>
            </a:r>
            <a:r>
              <a:rPr lang="el-GR" sz="1800" dirty="0" err="1">
                <a:solidFill>
                  <a:srgbClr val="454444"/>
                </a:solidFill>
                <a:effectLst/>
                <a:highlight>
                  <a:srgbClr val="FFFFFF"/>
                </a:highlight>
                <a:latin typeface="+mj-lt"/>
                <a:ea typeface="Open Sans" panose="020B0606030504020204" pitchFamily="34" charset="0"/>
                <a:cs typeface="Arial" panose="020B0604020202020204" pitchFamily="34" charset="0"/>
              </a:rPr>
              <a:t>προηγηθείσας</a:t>
            </a:r>
            <a:r>
              <a:rPr lang="el-GR" sz="1800" dirty="0">
                <a:solidFill>
                  <a:srgbClr val="454444"/>
                </a:solidFill>
                <a:effectLst/>
                <a:highlight>
                  <a:srgbClr val="FFFFFF"/>
                </a:highlight>
                <a:latin typeface="+mj-lt"/>
                <a:ea typeface="Open Sans" panose="020B0606030504020204" pitchFamily="34" charset="0"/>
                <a:cs typeface="Arial" panose="020B0604020202020204" pitchFamily="34" charset="0"/>
              </a:rPr>
              <a:t> δημόσιας διαβούλευσης. </a:t>
            </a:r>
          </a:p>
          <a:p>
            <a:pPr marL="285750" indent="-285750">
              <a:buClr>
                <a:schemeClr val="accent1"/>
              </a:buClr>
              <a:buFont typeface="Wingdings" panose="05000000000000000000" pitchFamily="2" charset="2"/>
              <a:buChar char="Ø"/>
            </a:pPr>
            <a:endParaRPr lang="el-GR" dirty="0">
              <a:solidFill>
                <a:srgbClr val="454444"/>
              </a:solidFill>
              <a:highlight>
                <a:srgbClr val="FFFFFF"/>
              </a:highlight>
              <a:latin typeface="+mj-lt"/>
              <a:ea typeface="Open Sans" panose="020B0606030504020204" pitchFamily="34" charset="0"/>
              <a:cs typeface="Arial" panose="020B0604020202020204" pitchFamily="34" charset="0"/>
            </a:endParaRPr>
          </a:p>
          <a:p>
            <a:pPr marL="285750" indent="-285750">
              <a:buClr>
                <a:schemeClr val="accent1"/>
              </a:buClr>
              <a:buFont typeface="Wingdings" panose="05000000000000000000" pitchFamily="2" charset="2"/>
              <a:buChar char="Ø"/>
            </a:pPr>
            <a:r>
              <a:rPr lang="el-GR" sz="1800" dirty="0">
                <a:solidFill>
                  <a:srgbClr val="454444"/>
                </a:solidFill>
                <a:effectLst/>
                <a:highlight>
                  <a:srgbClr val="FFFFFF"/>
                </a:highlight>
                <a:latin typeface="+mj-lt"/>
                <a:ea typeface="Open Sans" panose="020B0606030504020204" pitchFamily="34" charset="0"/>
                <a:cs typeface="Arial" panose="020B0604020202020204" pitchFamily="34" charset="0"/>
              </a:rPr>
              <a:t>Το Σχέδιο αποσκοπεί στη διασφάλιση της προστασίας του περιβάλλοντος και της ανθρώπινης υγείας και αποβλέπει στον κοινωνικό και οικολογικό μετασχηματισμό του παραγωγικού μοντέλου και στη μετάβαση προς μια οικονομία των κοινωνικών αναγκών, στο πλαίσιο μιας Κυκλικής Οικονομίας.</a:t>
            </a:r>
            <a:endParaRPr lang="el-GR" sz="1800" dirty="0">
              <a:effectLst/>
              <a:highlight>
                <a:srgbClr val="FFFFFF"/>
              </a:highlight>
              <a:latin typeface="+mj-lt"/>
              <a:ea typeface="Calibri" panose="020F0502020204030204" pitchFamily="34" charset="0"/>
              <a:cs typeface="Arial" panose="020B0604020202020204" pitchFamily="34" charset="0"/>
            </a:endParaRPr>
          </a:p>
          <a:p>
            <a:pPr marL="285750" indent="-285750">
              <a:buClr>
                <a:schemeClr val="accent1"/>
              </a:buClr>
              <a:buFont typeface="Wingdings" panose="05000000000000000000" pitchFamily="2" charset="2"/>
              <a:buChar char="Ø"/>
            </a:pPr>
            <a:endParaRPr lang="el-GR" sz="1800" dirty="0">
              <a:solidFill>
                <a:srgbClr val="454444"/>
              </a:solidFill>
              <a:effectLst/>
              <a:latin typeface="+mj-lt"/>
              <a:ea typeface="Open Sans" panose="020B0606030504020204" pitchFamily="34" charset="0"/>
            </a:endParaRPr>
          </a:p>
          <a:p>
            <a:pPr marL="285750" indent="-285750">
              <a:buClr>
                <a:schemeClr val="accent1"/>
              </a:buClr>
              <a:buFont typeface="Wingdings" panose="05000000000000000000" pitchFamily="2" charset="2"/>
              <a:buChar char="Ø"/>
            </a:pPr>
            <a:r>
              <a:rPr lang="el-GR" sz="1800" dirty="0">
                <a:solidFill>
                  <a:srgbClr val="454444"/>
                </a:solidFill>
                <a:effectLst/>
                <a:latin typeface="+mj-lt"/>
                <a:ea typeface="Open Sans" panose="020B0606030504020204" pitchFamily="34" charset="0"/>
              </a:rPr>
              <a:t>Ιδιαίτερη σημασία για την επίτευξη αυτού του σκοπού έχει η πλήρης εφαρμογή της πυραμίδας ιεράρχησης στη διαχείριση, με προτεραιότητα στην πρόληψη παραγωγής, ακολουθούμενη από την προετοιμασία για επαναχρησιμοποίηση, την ανακύκλωση, την ανάκτηση ενέργειας και τέλος την ασφαλή διάθεση, ως τελευταία επιλογή διαχείρισης.</a:t>
            </a:r>
            <a:endParaRPr lang="el-GR" dirty="0">
              <a:latin typeface="+mj-lt"/>
            </a:endParaRPr>
          </a:p>
        </p:txBody>
      </p:sp>
      <p:sp>
        <p:nvSpPr>
          <p:cNvPr id="11" name="TextBox 10">
            <a:extLst>
              <a:ext uri="{FF2B5EF4-FFF2-40B4-BE49-F238E27FC236}">
                <a16:creationId xmlns:a16="http://schemas.microsoft.com/office/drawing/2014/main" id="{1D8681E5-DFC0-9779-9AC1-DDCD718BB8A7}"/>
              </a:ext>
            </a:extLst>
          </p:cNvPr>
          <p:cNvSpPr txBox="1"/>
          <p:nvPr/>
        </p:nvSpPr>
        <p:spPr>
          <a:xfrm>
            <a:off x="854764" y="4583162"/>
            <a:ext cx="8150087" cy="367665"/>
          </a:xfrm>
          <a:prstGeom prst="rect">
            <a:avLst/>
          </a:prstGeom>
          <a:noFill/>
        </p:spPr>
        <p:txBody>
          <a:bodyPr wrap="square">
            <a:spAutoFit/>
          </a:bodyPr>
          <a:lstStyle/>
          <a:p>
            <a:pPr algn="just">
              <a:lnSpc>
                <a:spcPct val="107000"/>
              </a:lnSpc>
              <a:spcAft>
                <a:spcPts val="1405"/>
              </a:spcAft>
            </a:pPr>
            <a:endParaRPr lang="el-GR" sz="1800" dirty="0">
              <a:solidFill>
                <a:srgbClr val="454444"/>
              </a:solidFill>
              <a:effectLst/>
              <a:highlight>
                <a:srgbClr val="FFFFFF"/>
              </a:highlight>
              <a:latin typeface="+mj-lt"/>
              <a:ea typeface="Open Sans" panose="020B0606030504020204" pitchFamily="34" charset="0"/>
              <a:cs typeface="Arial" panose="020B0604020202020204" pitchFamily="34" charset="0"/>
            </a:endParaRPr>
          </a:p>
        </p:txBody>
      </p:sp>
    </p:spTree>
    <p:extLst>
      <p:ext uri="{BB962C8B-B14F-4D97-AF65-F5344CB8AC3E}">
        <p14:creationId xmlns:p14="http://schemas.microsoft.com/office/powerpoint/2010/main" val="38525544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4609EF-6A4D-8FDB-768C-B398EC110955}"/>
              </a:ext>
            </a:extLst>
          </p:cNvPr>
          <p:cNvSpPr>
            <a:spLocks noGrp="1"/>
          </p:cNvSpPr>
          <p:nvPr>
            <p:ph type="title"/>
          </p:nvPr>
        </p:nvSpPr>
        <p:spPr>
          <a:xfrm>
            <a:off x="844825" y="1262271"/>
            <a:ext cx="8429177" cy="1719468"/>
          </a:xfrm>
        </p:spPr>
        <p:txBody>
          <a:bodyPr/>
          <a:lstStyle/>
          <a:p>
            <a:pPr algn="ctr"/>
            <a:r>
              <a:rPr lang="el-GR" dirty="0"/>
              <a:t>ΕΥΧΑΡΙΣΤΟΥΜΕ</a:t>
            </a:r>
            <a:br>
              <a:rPr lang="el-GR" dirty="0"/>
            </a:br>
            <a:r>
              <a:rPr lang="el-GR" dirty="0"/>
              <a:t> ΓΙΑ ΤΗΝ ΠΡΟΣΟΧΗ ΣΑΣ</a:t>
            </a:r>
          </a:p>
        </p:txBody>
      </p:sp>
      <p:pic>
        <p:nvPicPr>
          <p:cNvPr id="5" name="Εικόνα 4">
            <a:extLst>
              <a:ext uri="{FF2B5EF4-FFF2-40B4-BE49-F238E27FC236}">
                <a16:creationId xmlns:a16="http://schemas.microsoft.com/office/drawing/2014/main" id="{E50ACEF3-C91D-BA63-FCF1-BF3C8B0A8359}"/>
              </a:ext>
            </a:extLst>
          </p:cNvPr>
          <p:cNvPicPr>
            <a:picLocks noChangeAspect="1"/>
          </p:cNvPicPr>
          <p:nvPr/>
        </p:nvPicPr>
        <p:blipFill>
          <a:blip r:embed="rId2"/>
          <a:stretch>
            <a:fillRect/>
          </a:stretch>
        </p:blipFill>
        <p:spPr>
          <a:xfrm>
            <a:off x="2961067" y="3727348"/>
            <a:ext cx="4314376" cy="2514426"/>
          </a:xfrm>
          <a:prstGeom prst="rect">
            <a:avLst/>
          </a:prstGeom>
        </p:spPr>
      </p:pic>
    </p:spTree>
    <p:extLst>
      <p:ext uri="{BB962C8B-B14F-4D97-AF65-F5344CB8AC3E}">
        <p14:creationId xmlns:p14="http://schemas.microsoft.com/office/powerpoint/2010/main" val="2911861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938157-256C-940A-24BB-78B0EF0E4190}"/>
              </a:ext>
            </a:extLst>
          </p:cNvPr>
          <p:cNvSpPr>
            <a:spLocks noGrp="1"/>
          </p:cNvSpPr>
          <p:nvPr>
            <p:ph type="title"/>
          </p:nvPr>
        </p:nvSpPr>
        <p:spPr>
          <a:xfrm>
            <a:off x="677334" y="298175"/>
            <a:ext cx="8596668" cy="685800"/>
          </a:xfrm>
        </p:spPr>
        <p:txBody>
          <a:bodyPr>
            <a:normAutofit/>
          </a:bodyPr>
          <a:lstStyle/>
          <a:p>
            <a:pPr algn="ctr"/>
            <a:r>
              <a:rPr lang="el-GR" sz="2400" b="1" u="sng" dirty="0"/>
              <a:t>ΧΑΡΑΚΤΗΡΙΣΤΙΚΑ</a:t>
            </a:r>
          </a:p>
        </p:txBody>
      </p:sp>
      <p:sp>
        <p:nvSpPr>
          <p:cNvPr id="3" name="Θέση περιεχομένου 2">
            <a:extLst>
              <a:ext uri="{FF2B5EF4-FFF2-40B4-BE49-F238E27FC236}">
                <a16:creationId xmlns:a16="http://schemas.microsoft.com/office/drawing/2014/main" id="{615B5937-823E-B6F3-D301-8439C38514DD}"/>
              </a:ext>
            </a:extLst>
          </p:cNvPr>
          <p:cNvSpPr>
            <a:spLocks noGrp="1"/>
          </p:cNvSpPr>
          <p:nvPr>
            <p:ph idx="1"/>
          </p:nvPr>
        </p:nvSpPr>
        <p:spPr>
          <a:xfrm>
            <a:off x="607760" y="983975"/>
            <a:ext cx="8596668" cy="5874025"/>
          </a:xfrm>
        </p:spPr>
        <p:txBody>
          <a:bodyPr>
            <a:normAutofit lnSpcReduction="10000"/>
          </a:bodyPr>
          <a:lstStyle/>
          <a:p>
            <a:pPr algn="just"/>
            <a:r>
              <a:rPr lang="el-GR" dirty="0"/>
              <a:t>Κινητήρες οχημάτων: Η κυκλοφορία οχημάτων προκαλεί σημαντικό θόρυβο.</a:t>
            </a:r>
            <a:endParaRPr lang="en-GB" dirty="0"/>
          </a:p>
          <a:p>
            <a:pPr algn="just"/>
            <a:r>
              <a:rPr lang="el-GR" dirty="0"/>
              <a:t>Βιομηχανία: Οι βιομηχανικές εγκαταστάσεις, όπως εργοστάσια και εργοστάσια επεξεργασίας, μπορεί να προκαλούν υψηλά επίπεδα θορύβου.</a:t>
            </a:r>
          </a:p>
          <a:p>
            <a:pPr algn="just"/>
            <a:r>
              <a:rPr lang="el-GR" dirty="0"/>
              <a:t>Αεροπορική κυκλοφορία: Οι αεροπορικές δραστηριότητες, όπως τα αεροδρόμια, μπορεί να είναι μια σημαντική πηγή ηχορύπανσης.</a:t>
            </a:r>
          </a:p>
          <a:p>
            <a:pPr algn="just"/>
            <a:r>
              <a:rPr lang="el-GR" dirty="0"/>
              <a:t>Κατασκευές: Οι κατασκευαστικές δραστηριότητες μπορεί να προκαλούν θόρυβο και ηχορύπανση στο περιβάλλον.</a:t>
            </a:r>
          </a:p>
          <a:p>
            <a:pPr algn="just"/>
            <a:r>
              <a:rPr lang="el-GR" dirty="0"/>
              <a:t>Ψυχαγωγία: Η μουσική, τα κλαμπ και οι εκδηλώσεις μπορεί να προκαλούν υψηλά επίπεδα ηχορύπανσης.</a:t>
            </a:r>
          </a:p>
          <a:p>
            <a:pPr algn="just"/>
            <a:r>
              <a:rPr lang="el-GR" dirty="0"/>
              <a:t>Κατοικίες: Οι αστικές περιοχές με πυκνή κατοικία μπορεί να έχουν υψηλά επίπεδα θορύβου λόγω καθημερινών δραστηριοτήτων.</a:t>
            </a:r>
          </a:p>
          <a:p>
            <a:pPr algn="just"/>
            <a:r>
              <a:rPr lang="el-GR" dirty="0"/>
              <a:t>Επιχειρήσεις: Οι επιχειρηματικές δραστηριότητες, όπως εστιατόρια, μπαρ, μπορεί να συμβάλουν στην ηχορύπανση του περιβάλλοντος.</a:t>
            </a:r>
          </a:p>
          <a:p>
            <a:pPr algn="just"/>
            <a:r>
              <a:rPr lang="el-GR" dirty="0"/>
              <a:t>Καταστήματα: Οι εμπορικές περιοχές με υψηλή εμπορική δραστηριότητα μπορεί να προκαλούν θόρυβο λόγω της κίνησης πελατών και μεταφορτώσεων.</a:t>
            </a:r>
          </a:p>
          <a:p>
            <a:pPr algn="just"/>
            <a:r>
              <a:rPr lang="el-GR" dirty="0"/>
              <a:t>Υποδομές: Έργα υποδομής, όπως κατασκευές δρόμων και γέφυρες, μπορεί να προκαλούν ηχορύπανση κατά τη διάρκεια της κατασκευής και λειτουργίας τους.</a:t>
            </a:r>
          </a:p>
          <a:p>
            <a:endParaRPr lang="el-GR" dirty="0"/>
          </a:p>
          <a:p>
            <a:endParaRPr lang="el-GR" dirty="0"/>
          </a:p>
          <a:p>
            <a:endParaRPr lang="el-GR" dirty="0"/>
          </a:p>
        </p:txBody>
      </p:sp>
    </p:spTree>
    <p:extLst>
      <p:ext uri="{BB962C8B-B14F-4D97-AF65-F5344CB8AC3E}">
        <p14:creationId xmlns:p14="http://schemas.microsoft.com/office/powerpoint/2010/main" val="2511446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AA16CE-58DC-C7B0-712B-08B992376FF4}"/>
              </a:ext>
            </a:extLst>
          </p:cNvPr>
          <p:cNvSpPr>
            <a:spLocks noGrp="1"/>
          </p:cNvSpPr>
          <p:nvPr>
            <p:ph type="title"/>
          </p:nvPr>
        </p:nvSpPr>
        <p:spPr>
          <a:xfrm>
            <a:off x="677334" y="609600"/>
            <a:ext cx="7860379" cy="682487"/>
          </a:xfrm>
        </p:spPr>
        <p:txBody>
          <a:bodyPr>
            <a:normAutofit/>
          </a:bodyPr>
          <a:lstStyle/>
          <a:p>
            <a:pPr algn="r"/>
            <a:r>
              <a:rPr lang="el-GR" sz="2400" b="1" u="sng" dirty="0"/>
              <a:t>ΗΧΟΡΥΠΑΝΣΗ – ΕΠΙΠΤΩΣΕΙΣ ΣΤΗΝ ΨΥΧΙΚΗ ΥΓΕΙΑ </a:t>
            </a:r>
          </a:p>
        </p:txBody>
      </p:sp>
      <p:sp>
        <p:nvSpPr>
          <p:cNvPr id="3" name="Θέση περιεχομένου 2">
            <a:extLst>
              <a:ext uri="{FF2B5EF4-FFF2-40B4-BE49-F238E27FC236}">
                <a16:creationId xmlns:a16="http://schemas.microsoft.com/office/drawing/2014/main" id="{7BFDD191-589A-131B-7342-34984674AA80}"/>
              </a:ext>
            </a:extLst>
          </p:cNvPr>
          <p:cNvSpPr>
            <a:spLocks noGrp="1"/>
          </p:cNvSpPr>
          <p:nvPr>
            <p:ph idx="1"/>
          </p:nvPr>
        </p:nvSpPr>
        <p:spPr>
          <a:xfrm>
            <a:off x="677334" y="1480929"/>
            <a:ext cx="8596668" cy="5188227"/>
          </a:xfrm>
        </p:spPr>
        <p:txBody>
          <a:bodyPr>
            <a:normAutofit fontScale="92500" lnSpcReduction="20000"/>
          </a:bodyPr>
          <a:lstStyle/>
          <a:p>
            <a:pPr algn="just"/>
            <a:r>
              <a:rPr lang="el-GR" dirty="0"/>
              <a:t>Ο εγκέφαλος παρακολουθεί πάντα τους ήχους για σημάδια κινδύνου, ακόμη και κατά τη διάρκεια του ύπνου. Ως αποτέλεσμα, ο συχνός ή δυνατός θόρυβος μπορεί να προκαλέσει άγχος ή στρες. Με τη συνεχή έκθεση στην ηχορύπανση, η ευαισθησία ενός ατόμου στο στρες αυξάνεται.</a:t>
            </a:r>
          </a:p>
          <a:p>
            <a:pPr algn="just"/>
            <a:r>
              <a:rPr lang="el-GR" dirty="0"/>
              <a:t>Οι άνθρωποι που ζουν με συνεχή ηχορύπανση μπορεί να αισθάνονται ευερέθιστοι. Εάν ένα άτομο αισθάνεται ότι δεν μπορεί να ελέγξει την ποσότητα του θορύβου στο περιβάλλον του, ο αντίκτυπός του στην ψυχική του υγεία εντείνεται.</a:t>
            </a:r>
          </a:p>
          <a:p>
            <a:pPr algn="just"/>
            <a:r>
              <a:rPr lang="el-GR" dirty="0"/>
              <a:t>Ο περιβαλλοντικός θόρυβος είναι επίσης μια κοινή αιτία διαταραχής του ύπνου. Ένα άτομο μπορεί να αντιμετωπίσει: δυσκολία στον ύπνο, αδυναμία να παραμείνει κοιμισμένος, να ξυπνά τις πρώτες πρωινές ώρες </a:t>
            </a:r>
            <a:r>
              <a:rPr lang="el-GR" dirty="0" err="1"/>
              <a:t>κλπ</a:t>
            </a:r>
            <a:endParaRPr lang="el-GR" dirty="0"/>
          </a:p>
          <a:p>
            <a:pPr algn="just"/>
            <a:r>
              <a:rPr lang="el-GR" dirty="0"/>
              <a:t>Η μακροχρόνια έκθεση στον θόρυβο μπορεί να προκαλέσει διάφορες επιπτώσεις στην υγεία, συμπεριλαμβανομένης της ενόχλησης, των διαταραχών ύπνου, των αρνητικών επιπτώσεων στο καρδιαγγειακό και στο μεταβολικό σύστημα, καθώς και της γνωστικής δυσλειτουργίας των παιδιών. </a:t>
            </a:r>
          </a:p>
          <a:p>
            <a:pPr algn="just"/>
            <a:r>
              <a:rPr lang="el-GR" dirty="0"/>
              <a:t>Η ηχορύπανση επηρεάζει πολύ αρνητικά την υγεία μας. Προκαλεί διάφορα προβλήματα ακοής, άγχος, αλλά και ψυχοσωματικές ασθένειες. Έχει παρατηρηθεί ότι όσοι είναι διαρκώς εκτεθειμένοι σε θόρυβο έχουν: αυξημένη πίεση, διαταραχές ύπνου, κακή διάθεση, μειωμένη απόδοση στην εργασία, πονοκεφάλους, ταχυπαλμίες, καθώς και δυσκολία συγκέντρωσης ή απομνημόνευσης.</a:t>
            </a:r>
          </a:p>
          <a:p>
            <a:pPr marL="0" indent="0" algn="just">
              <a:buNone/>
            </a:pPr>
            <a:r>
              <a:rPr lang="el-GR" dirty="0"/>
              <a:t> </a:t>
            </a:r>
          </a:p>
        </p:txBody>
      </p:sp>
    </p:spTree>
    <p:extLst>
      <p:ext uri="{BB962C8B-B14F-4D97-AF65-F5344CB8AC3E}">
        <p14:creationId xmlns:p14="http://schemas.microsoft.com/office/powerpoint/2010/main" val="1248047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D98D92-8A8B-A4AC-109D-BD5E3CDFB6EB}"/>
              </a:ext>
            </a:extLst>
          </p:cNvPr>
          <p:cNvSpPr>
            <a:spLocks noGrp="1"/>
          </p:cNvSpPr>
          <p:nvPr>
            <p:ph type="title"/>
          </p:nvPr>
        </p:nvSpPr>
        <p:spPr>
          <a:xfrm>
            <a:off x="677334" y="609600"/>
            <a:ext cx="8596668" cy="593035"/>
          </a:xfrm>
        </p:spPr>
        <p:txBody>
          <a:bodyPr>
            <a:normAutofit/>
          </a:bodyPr>
          <a:lstStyle/>
          <a:p>
            <a:pPr algn="ctr"/>
            <a:r>
              <a:rPr lang="el-GR" sz="2400" b="1" u="sng" dirty="0"/>
              <a:t>ΗΧΟΡΥΠΑΝΣΗ – ΕΠΙΠΤΩΣΕΙΣ ΣΤΗΝ ΣΩΜΑΤΙΚΗ ΥΓΕΙΑ</a:t>
            </a:r>
          </a:p>
        </p:txBody>
      </p:sp>
      <p:sp>
        <p:nvSpPr>
          <p:cNvPr id="3" name="Θέση περιεχομένου 2">
            <a:extLst>
              <a:ext uri="{FF2B5EF4-FFF2-40B4-BE49-F238E27FC236}">
                <a16:creationId xmlns:a16="http://schemas.microsoft.com/office/drawing/2014/main" id="{51BEB558-A36E-0468-B1DC-C0399D39EAB0}"/>
              </a:ext>
            </a:extLst>
          </p:cNvPr>
          <p:cNvSpPr>
            <a:spLocks noGrp="1"/>
          </p:cNvSpPr>
          <p:nvPr>
            <p:ph idx="1"/>
          </p:nvPr>
        </p:nvSpPr>
        <p:spPr>
          <a:xfrm>
            <a:off x="677334" y="1451113"/>
            <a:ext cx="8596668" cy="4590249"/>
          </a:xfrm>
        </p:spPr>
        <p:txBody>
          <a:bodyPr>
            <a:normAutofit fontScale="92500" lnSpcReduction="10000"/>
          </a:bodyPr>
          <a:lstStyle/>
          <a:p>
            <a:pPr algn="just"/>
            <a:r>
              <a:rPr lang="el-GR" dirty="0"/>
              <a:t>Η μακροχρόνια έκθεση σε υψηλά επίπεδα θορύβου μπορεί να οδηγήσει σε μείωση της πνευματικής ευεξίας και αύξηση του κινδύνου για καταστάσεις όπως κατάθλιψη. </a:t>
            </a:r>
          </a:p>
          <a:p>
            <a:pPr algn="just"/>
            <a:r>
              <a:rPr lang="el-GR" dirty="0"/>
              <a:t>Επιπλέον</a:t>
            </a:r>
            <a:r>
              <a:rPr lang="en-GB" dirty="0"/>
              <a:t>,</a:t>
            </a:r>
            <a:r>
              <a:rPr lang="el-GR" dirty="0"/>
              <a:t> η ηχορύπανση μπορεί να προκαλέσει προβλήματα συγκέντρωσης, ενοχλήσεις στο γαστρεντερικό σύστημα, επηρεάζοντας την πέψη και την χρόνια φλεγμονή.</a:t>
            </a:r>
          </a:p>
          <a:p>
            <a:pPr algn="just"/>
            <a:r>
              <a:rPr lang="el-GR" dirty="0"/>
              <a:t>Επίσης, μπορεί να επηρεάσει αρνητικά το ανοσοποιητικό σύστημα, καθιστώντας το πιο ευάλωτο σε ασθένειες. </a:t>
            </a:r>
            <a:endParaRPr lang="en-GB" dirty="0"/>
          </a:p>
          <a:p>
            <a:pPr algn="just"/>
            <a:r>
              <a:rPr lang="el-GR" dirty="0"/>
              <a:t>Ο υπερβολικός θόρυβος συνδέεται με αυξημένο κίνδυνο για καρδιακές παθήσεις, όπως καρδιακή αρρυθμία, υψηλή αρτηριακή πίεση και καρδιακή νόσο.</a:t>
            </a:r>
          </a:p>
          <a:p>
            <a:pPr algn="just"/>
            <a:r>
              <a:rPr lang="el-GR" dirty="0"/>
              <a:t>Η ηχορύπανση μπορεί να επηρεάσει την ποιότητα της ζωής και να οδηγήσει σε αναισθησία, ερεθισμούς και ανάπτυξη στρες. </a:t>
            </a:r>
            <a:endParaRPr lang="en-GB" dirty="0"/>
          </a:p>
          <a:p>
            <a:pPr algn="just"/>
            <a:r>
              <a:rPr lang="el-GR" dirty="0"/>
              <a:t>Σε σοβαρές περιπτώσεις, οι δυνατοί ήχοι μπορούν να προκαλέσουν άμεσα προβλήματα ακοής. Ορισμένες μορφές βλάβης της ακοής που προκαλείται από το θόρυβο είναι:</a:t>
            </a:r>
            <a:r>
              <a:rPr lang="en-GB" dirty="0"/>
              <a:t> </a:t>
            </a:r>
            <a:r>
              <a:rPr lang="el-GR" dirty="0"/>
              <a:t>μη φυσιολογική αντίληψη έντασης</a:t>
            </a:r>
            <a:r>
              <a:rPr lang="en-GB" dirty="0"/>
              <a:t>, </a:t>
            </a:r>
            <a:r>
              <a:rPr lang="el-GR" dirty="0" err="1"/>
              <a:t>εμβοές</a:t>
            </a:r>
            <a:r>
              <a:rPr lang="el-GR" dirty="0"/>
              <a:t> οι οποίες προκαλούν επίμονο κουδούνισμα υψηλού τόνου στα αυτιά</a:t>
            </a:r>
            <a:r>
              <a:rPr lang="en-GB" dirty="0"/>
              <a:t>,</a:t>
            </a:r>
            <a:r>
              <a:rPr lang="el-GR" dirty="0"/>
              <a:t> παραμορφωμένη ακοή </a:t>
            </a:r>
            <a:r>
              <a:rPr lang="el-GR" dirty="0" err="1"/>
              <a:t>κ.α</a:t>
            </a:r>
            <a:r>
              <a:rPr lang="en-GB" dirty="0"/>
              <a:t> </a:t>
            </a:r>
            <a:endParaRPr lang="el-GR" dirty="0"/>
          </a:p>
          <a:p>
            <a:pPr algn="just"/>
            <a:endParaRPr lang="el-GR" dirty="0"/>
          </a:p>
          <a:p>
            <a:endParaRPr lang="el-GR" dirty="0"/>
          </a:p>
        </p:txBody>
      </p:sp>
    </p:spTree>
    <p:extLst>
      <p:ext uri="{BB962C8B-B14F-4D97-AF65-F5344CB8AC3E}">
        <p14:creationId xmlns:p14="http://schemas.microsoft.com/office/powerpoint/2010/main" val="2147662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CC3088-CB1F-8AB3-620E-EB3087978ED5}"/>
              </a:ext>
            </a:extLst>
          </p:cNvPr>
          <p:cNvSpPr>
            <a:spLocks noGrp="1"/>
          </p:cNvSpPr>
          <p:nvPr>
            <p:ph type="title"/>
          </p:nvPr>
        </p:nvSpPr>
        <p:spPr>
          <a:xfrm>
            <a:off x="677334" y="566529"/>
            <a:ext cx="8596668" cy="665923"/>
          </a:xfrm>
        </p:spPr>
        <p:txBody>
          <a:bodyPr>
            <a:normAutofit/>
          </a:bodyPr>
          <a:lstStyle/>
          <a:p>
            <a:pPr algn="ctr"/>
            <a:r>
              <a:rPr lang="el-GR" sz="2400" b="1" u="sng" dirty="0"/>
              <a:t>ΗΧΟΡΥΠΑΝΣΗ – ΕΠΙΠΤΩΣΕΙΣ ΣΤΑ ΠΑΙΔΙΑ</a:t>
            </a:r>
          </a:p>
        </p:txBody>
      </p:sp>
      <p:sp>
        <p:nvSpPr>
          <p:cNvPr id="3" name="Θέση περιεχομένου 2">
            <a:extLst>
              <a:ext uri="{FF2B5EF4-FFF2-40B4-BE49-F238E27FC236}">
                <a16:creationId xmlns:a16="http://schemas.microsoft.com/office/drawing/2014/main" id="{34CE7643-1F57-4BB5-EC29-D3FEED9A3F23}"/>
              </a:ext>
            </a:extLst>
          </p:cNvPr>
          <p:cNvSpPr>
            <a:spLocks noGrp="1"/>
          </p:cNvSpPr>
          <p:nvPr>
            <p:ph idx="1"/>
          </p:nvPr>
        </p:nvSpPr>
        <p:spPr>
          <a:xfrm>
            <a:off x="677334" y="1653693"/>
            <a:ext cx="8596668" cy="4150759"/>
          </a:xfrm>
        </p:spPr>
        <p:txBody>
          <a:bodyPr/>
          <a:lstStyle/>
          <a:p>
            <a:pPr algn="just"/>
            <a:r>
              <a:rPr lang="el-GR" dirty="0"/>
              <a:t>Αρχικά, η  ηχορύπανση μπορεί να επηρεάσει την ακοή ενός παιδιού σε οποιοδήποτε στάδιο ανάπτυξης, συμπεριλαμβανομένου του εμβρύου, της βρεφικής ηλικίας και της εφηβείας.</a:t>
            </a:r>
          </a:p>
          <a:p>
            <a:pPr algn="just"/>
            <a:r>
              <a:rPr lang="el-GR" dirty="0"/>
              <a:t>Επιπλέον, ο ανεπιθύμητος ή δυνατός θόρυβος στο σχολείο ή στο σπίτι μπορεί να δυσκολέψει τα παιδιά στη μάθηση.</a:t>
            </a:r>
          </a:p>
          <a:p>
            <a:pPr algn="just"/>
            <a:r>
              <a:rPr lang="el-GR" dirty="0"/>
              <a:t>Τα παιδιά κυρίως αντιμετωπίζουν μεγαλύτερη δυσκολία με</a:t>
            </a:r>
            <a:r>
              <a:rPr lang="en-GB" dirty="0"/>
              <a:t>:</a:t>
            </a:r>
            <a:r>
              <a:rPr lang="el-GR" dirty="0"/>
              <a:t>συγκέντρωση, ανάπτυξη επικοινωνίας και ομιλίας, γνωστική απόδοση</a:t>
            </a:r>
          </a:p>
          <a:p>
            <a:pPr algn="just"/>
            <a:r>
              <a:rPr lang="el-GR" dirty="0"/>
              <a:t>Αυτό μπορεί να επηρεάσει τη συμπεριφορά ενός παιδιού, την ικανότητά του να δημιουργεί σχέσεις και την αυτοπεποίθησή του. Τα παιδιά μπορούν επίσης να αναπτύξουν υψηλή αρτηριακή πίεση λόγω χρόνιας έκθεσης στον ήχο.</a:t>
            </a:r>
          </a:p>
        </p:txBody>
      </p:sp>
    </p:spTree>
    <p:extLst>
      <p:ext uri="{BB962C8B-B14F-4D97-AF65-F5344CB8AC3E}">
        <p14:creationId xmlns:p14="http://schemas.microsoft.com/office/powerpoint/2010/main" val="168370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55E6AB-3686-21A3-F9D0-26817F374CFB}"/>
              </a:ext>
            </a:extLst>
          </p:cNvPr>
          <p:cNvSpPr>
            <a:spLocks noGrp="1"/>
          </p:cNvSpPr>
          <p:nvPr>
            <p:ph type="title"/>
          </p:nvPr>
        </p:nvSpPr>
        <p:spPr>
          <a:xfrm>
            <a:off x="677334" y="467139"/>
            <a:ext cx="8596668" cy="646044"/>
          </a:xfrm>
        </p:spPr>
        <p:txBody>
          <a:bodyPr>
            <a:normAutofit/>
          </a:bodyPr>
          <a:lstStyle/>
          <a:p>
            <a:pPr algn="ctr"/>
            <a:r>
              <a:rPr lang="el-GR" sz="2400" b="1" u="sng" dirty="0"/>
              <a:t>ΜΕΛΕΤΕΣ ΣΤΟ ΦΑΙΝΟΜΕΝΟ ΤΗΣ ΗΧΟΡΥΠΑΝΣΗΣ</a:t>
            </a:r>
          </a:p>
        </p:txBody>
      </p:sp>
      <p:sp>
        <p:nvSpPr>
          <p:cNvPr id="3" name="Θέση περιεχομένου 2">
            <a:extLst>
              <a:ext uri="{FF2B5EF4-FFF2-40B4-BE49-F238E27FC236}">
                <a16:creationId xmlns:a16="http://schemas.microsoft.com/office/drawing/2014/main" id="{B33B5589-18B8-5064-E79D-70F1FB7455DF}"/>
              </a:ext>
            </a:extLst>
          </p:cNvPr>
          <p:cNvSpPr>
            <a:spLocks noGrp="1"/>
          </p:cNvSpPr>
          <p:nvPr>
            <p:ph idx="1"/>
          </p:nvPr>
        </p:nvSpPr>
        <p:spPr>
          <a:xfrm>
            <a:off x="677334" y="1113183"/>
            <a:ext cx="8834414" cy="5148469"/>
          </a:xfrm>
        </p:spPr>
        <p:txBody>
          <a:bodyPr>
            <a:normAutofit/>
          </a:bodyPr>
          <a:lstStyle/>
          <a:p>
            <a:pPr algn="just"/>
            <a:r>
              <a:rPr lang="el-GR" dirty="0"/>
              <a:t>Σύμφωνα με μια μελέτη του 2018, υπάρχουν ενδείξεις ότι η βραχυπρόθεσμη έκθεση στην ηχορύπανση μπορεί προσωρινά να αυξήσει την αρτηριακή πίεση και να αυξήσει το ιξώδες του αίματος. Υπάρχει επίσης συσχέτιση μεταξύ της μακροχρόνιας έκθεσης στο θόρυβο και των υψηλότερων ποσοστών καρδιαγγειακών παθήσεων.</a:t>
            </a:r>
            <a:r>
              <a:rPr lang="en-GB" dirty="0"/>
              <a:t> </a:t>
            </a:r>
            <a:r>
              <a:rPr lang="el-GR" dirty="0"/>
              <a:t>Οι συγγραφείς της ανασκόπησης εξηγούν ότι αυτό μπορεί να συμβεί λόγω της επίδρασης της ηχορύπανσης στα επίπεδα ορμονών του στρες και στο νευρικό σύστημα. Κατά συνέπεια, με την πάροδο του χρόνου αυτό το άγχος μπορεί να συμβάλει στην ανάπτυξη ασθενειών.</a:t>
            </a:r>
          </a:p>
          <a:p>
            <a:pPr algn="just"/>
            <a:r>
              <a:rPr lang="el-GR" dirty="0"/>
              <a:t>Μια άλλη μελέτη του 2018 στον Καναδά διαπίστωσε ότι η </a:t>
            </a:r>
            <a:r>
              <a:rPr lang="el-GR" dirty="0" err="1"/>
              <a:t>προεκλαμψία</a:t>
            </a:r>
            <a:r>
              <a:rPr lang="el-GR" dirty="0"/>
              <a:t>, μια κατάσταση που προκαλεί υψηλή αρτηριακή πίεση κατά τη διάρκεια της εγκυμοσύνης, ήταν πιο συχνή μεταξύ των εγκύων που εκτέθηκαν σε υψηλότερα επίπεδα ηχορύπανσης.</a:t>
            </a:r>
          </a:p>
          <a:p>
            <a:pPr algn="just"/>
            <a:r>
              <a:rPr lang="el-GR" dirty="0"/>
              <a:t>Σύμφωνα με την έρευνα του 2018, τα παιδιά είναι ιδιαίτερα ευάλωτα στην απώλεια ακοής που προκαλείται από θόρυβο. Επιπλέον, μία άλλη έρευνα του 2014 διαπίστωσε ότι η χρόνια έκθεση σε θόρυβο για 8 ώρες την ημέρα θα μπορούσε να προκαλέσει μόνιμες αλλαγές ακοής στα παιδιά, συμπεριλαμβανομένης της αδυναμίας ακρόασης ορισμένων συχνοτήτων.</a:t>
            </a:r>
          </a:p>
          <a:p>
            <a:pPr algn="just"/>
            <a:endParaRPr lang="el-GR" dirty="0"/>
          </a:p>
        </p:txBody>
      </p:sp>
    </p:spTree>
    <p:extLst>
      <p:ext uri="{BB962C8B-B14F-4D97-AF65-F5344CB8AC3E}">
        <p14:creationId xmlns:p14="http://schemas.microsoft.com/office/powerpoint/2010/main" val="2854703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F3AEE6-19B3-E4E1-8B0B-D350D234F5EF}"/>
              </a:ext>
            </a:extLst>
          </p:cNvPr>
          <p:cNvSpPr>
            <a:spLocks noGrp="1"/>
          </p:cNvSpPr>
          <p:nvPr>
            <p:ph type="title"/>
          </p:nvPr>
        </p:nvSpPr>
        <p:spPr>
          <a:xfrm>
            <a:off x="677334" y="228601"/>
            <a:ext cx="8596668" cy="735496"/>
          </a:xfrm>
        </p:spPr>
        <p:txBody>
          <a:bodyPr>
            <a:normAutofit/>
          </a:bodyPr>
          <a:lstStyle/>
          <a:p>
            <a:pPr algn="ctr"/>
            <a:r>
              <a:rPr lang="el-GR" sz="2400" b="1" u="sng" dirty="0"/>
              <a:t>ΤΡΟΠΟΙ ΑΝΤΙΜΕΤΩΠΙΣΗΣ</a:t>
            </a:r>
          </a:p>
        </p:txBody>
      </p:sp>
      <p:sp>
        <p:nvSpPr>
          <p:cNvPr id="3" name="Θέση περιεχομένου 2">
            <a:extLst>
              <a:ext uri="{FF2B5EF4-FFF2-40B4-BE49-F238E27FC236}">
                <a16:creationId xmlns:a16="http://schemas.microsoft.com/office/drawing/2014/main" id="{1A7BFCE2-75A9-1407-5213-8874E5590AFD}"/>
              </a:ext>
            </a:extLst>
          </p:cNvPr>
          <p:cNvSpPr>
            <a:spLocks noGrp="1"/>
          </p:cNvSpPr>
          <p:nvPr>
            <p:ph idx="1"/>
          </p:nvPr>
        </p:nvSpPr>
        <p:spPr>
          <a:xfrm>
            <a:off x="677334" y="894522"/>
            <a:ext cx="8596668" cy="5814391"/>
          </a:xfrm>
        </p:spPr>
        <p:txBody>
          <a:bodyPr/>
          <a:lstStyle/>
          <a:p>
            <a:pPr algn="just"/>
            <a:r>
              <a:rPr lang="el-GR" dirty="0"/>
              <a:t>Μείωση θορύβου από συσκευές: Αντικείμενα, όπως μονάδες κλιματισμού, θερμαντήρες, ανεμιστήρες και άλλες συσκευές, μπορούν να συμβάλουν στα συνολικά επίπεδα θορύβου στο σπίτι.</a:t>
            </a:r>
          </a:p>
          <a:p>
            <a:pPr algn="just"/>
            <a:r>
              <a:rPr lang="el-GR" dirty="0"/>
              <a:t>Ηχομόνωση: Η προσθήκη μόνωσης γύρω από το σπίτι μπορεί να μειώσει τους εξωτερικούς ήχους. Η τοποθέτηση χαλιών και κουρτινών μπορεί επίσης να βοηθήσουν.</a:t>
            </a:r>
          </a:p>
          <a:p>
            <a:pPr algn="just"/>
            <a:r>
              <a:rPr lang="el-GR" dirty="0"/>
              <a:t>Προστασία αυτιών: Εάν ο δυνατός θόρυβος είναι αναπόφευκτος, χρησιμοποιήστε προστασία αυτιών, όπως ωτοασπίδες για να μειώσετε την πρόσκρουσή του.</a:t>
            </a:r>
          </a:p>
          <a:p>
            <a:pPr algn="just"/>
            <a:r>
              <a:rPr lang="el-GR" dirty="0"/>
              <a:t>Μείωση θορύβου από συσκευές πολυμέσων: Εξετάστε την ένταση και τη διάρκεια του θορύβου από μουσική, τηλεοράσεις, ραδιόφωνα και βιντεοπαιχνίδια. Αποφύγετε τον περιττό θόρυβο που αναπαράγεται στο παρασκήνιο για μεγάλα χρονικά διαστήματα ή ακούτε ήχους σε πολύ υψηλή ένταση. </a:t>
            </a:r>
          </a:p>
          <a:p>
            <a:pPr algn="just"/>
            <a:r>
              <a:rPr lang="el-GR" dirty="0"/>
              <a:t>Δημιουργήστε περισσότερο χρόνο ησυχίας: Προσπαθήστε να αφιερώνετε τακτικά χρόνο για ήσυχες δραστηριότητες, όπως ανάγνωση, παζλ ή δημιουργικά χόμπι. Αποφύγετε την αναπαραγωγή μουσικής ή τον θόρυβο παρασκηνίου κατά τη διάρκεια αυτής της περιόδου.</a:t>
            </a:r>
          </a:p>
          <a:p>
            <a:pPr algn="just"/>
            <a:endParaRPr lang="el-GR" dirty="0"/>
          </a:p>
          <a:p>
            <a:endParaRPr lang="el-GR" dirty="0"/>
          </a:p>
        </p:txBody>
      </p:sp>
    </p:spTree>
    <p:extLst>
      <p:ext uri="{BB962C8B-B14F-4D97-AF65-F5344CB8AC3E}">
        <p14:creationId xmlns:p14="http://schemas.microsoft.com/office/powerpoint/2010/main" val="3955667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28DE78-B93F-335E-410A-A8977BFB9D88}"/>
              </a:ext>
            </a:extLst>
          </p:cNvPr>
          <p:cNvSpPr>
            <a:spLocks noGrp="1"/>
          </p:cNvSpPr>
          <p:nvPr>
            <p:ph type="title"/>
          </p:nvPr>
        </p:nvSpPr>
        <p:spPr>
          <a:xfrm>
            <a:off x="677334" y="609600"/>
            <a:ext cx="8596668" cy="752061"/>
          </a:xfrm>
        </p:spPr>
        <p:txBody>
          <a:bodyPr>
            <a:normAutofit/>
          </a:bodyPr>
          <a:lstStyle/>
          <a:p>
            <a:pPr algn="ctr"/>
            <a:r>
              <a:rPr lang="el-GR" sz="3200" dirty="0"/>
              <a:t>ΣΤΕΡΕΑ ΑΠΟΒΛΗΤΑ</a:t>
            </a:r>
          </a:p>
        </p:txBody>
      </p:sp>
      <p:pic>
        <p:nvPicPr>
          <p:cNvPr id="1026" name="Picture 2" descr="Στερεά απόβλητα">
            <a:extLst>
              <a:ext uri="{FF2B5EF4-FFF2-40B4-BE49-F238E27FC236}">
                <a16:creationId xmlns:a16="http://schemas.microsoft.com/office/drawing/2014/main" id="{AEE74A5D-F1B1-FFFF-C5CC-C375E9ED7A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9748" y="1523018"/>
            <a:ext cx="7855956" cy="44106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1641040"/>
      </p:ext>
    </p:extLst>
  </p:cSld>
  <p:clrMapOvr>
    <a:masterClrMapping/>
  </p:clrMapOvr>
</p:sld>
</file>

<file path=ppt/theme/theme1.xml><?xml version="1.0" encoding="utf-8"?>
<a:theme xmlns:a="http://schemas.openxmlformats.org/drawingml/2006/main" name="Όψη">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478</TotalTime>
  <Words>2725</Words>
  <Application>Microsoft Office PowerPoint</Application>
  <PresentationFormat>Ευρεία οθόνη</PresentationFormat>
  <Paragraphs>131</Paragraphs>
  <Slides>21</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21</vt:i4>
      </vt:variant>
    </vt:vector>
  </HeadingPairs>
  <TitlesOfParts>
    <vt:vector size="30" baseType="lpstr">
      <vt:lpstr>Arial</vt:lpstr>
      <vt:lpstr>Calibri</vt:lpstr>
      <vt:lpstr>Open Sans</vt:lpstr>
      <vt:lpstr>Times New Roman</vt:lpstr>
      <vt:lpstr>Trebuchet MS</vt:lpstr>
      <vt:lpstr>Trebuchet MS (Κυρίως κείμενο)</vt:lpstr>
      <vt:lpstr>Wingdings</vt:lpstr>
      <vt:lpstr>Wingdings 3</vt:lpstr>
      <vt:lpstr>Όψη</vt:lpstr>
      <vt:lpstr>       2ο ΕΠΑΛ ΚΟΜΟΤΗΝΗΣ   ΠΑΡΟΥΣΙΑΣΗ ΕΡΓΑΣΙΑΣ ZERO WASTE ΘΕΜΑ: ΚΑΤΗΓΟΡΙΕΣ ΡΥΠΑΝΣΕΩΝ ΗΧΟΡΥΠΑΝΣΗ &amp; ΣΤΕΡΕΑ ΑΠΟΒΛΗΤΑ  Μαθητές Ομάδας Α3 :  ΓΚΑΙΤΑΤΖΙΔΗΣ ΚΥΡΙΑΚΟΣ ΑΡΧΑΓΓΕΛΙΔΗΣ ΙΩΑΝΝΗΣ ΑΦΟΥΞΕΝΙΔΗ ΒΕΡΟΝΙΚΗ ΕΦΡΑΙΜΙΔΗ ΕΛΕΝΗ                       </vt:lpstr>
      <vt:lpstr>ΗΧΟΡΥΠΑΝΣΗ</vt:lpstr>
      <vt:lpstr>ΧΑΡΑΚΤΗΡΙΣΤΙΚΑ</vt:lpstr>
      <vt:lpstr>ΗΧΟΡΥΠΑΝΣΗ – ΕΠΙΠΤΩΣΕΙΣ ΣΤΗΝ ΨΥΧΙΚΗ ΥΓΕΙΑ </vt:lpstr>
      <vt:lpstr>ΗΧΟΡΥΠΑΝΣΗ – ΕΠΙΠΤΩΣΕΙΣ ΣΤΗΝ ΣΩΜΑΤΙΚΗ ΥΓΕΙΑ</vt:lpstr>
      <vt:lpstr>ΗΧΟΡΥΠΑΝΣΗ – ΕΠΙΠΤΩΣΕΙΣ ΣΤΑ ΠΑΙΔΙΑ</vt:lpstr>
      <vt:lpstr>ΜΕΛΕΤΕΣ ΣΤΟ ΦΑΙΝΟΜΕΝΟ ΤΗΣ ΗΧΟΡΥΠΑΝΣΗΣ</vt:lpstr>
      <vt:lpstr>ΤΡΟΠΟΙ ΑΝΤΙΜΕΤΩΠΙΣΗΣ</vt:lpstr>
      <vt:lpstr>ΣΤΕΡΕΑ ΑΠΟΒΛΗΤΑ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ΕΥΧΑΡΙΣΤΟΥΜΕ  ΓΙΑ ΤΗΝ ΠΡΟΣΟΧΗ ΣΑΣ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2ο ΕΠΑΛ ΚΟΜΟΤΗΝΗΣ   ΠΑΡΟΥΣΙΑΣΗ ΕΡΓΑΣΙΑΣ ΘΕΜΑ- ΚΑΤΗΓΟΡΙΕΣ ΡΥΠΑΝΣΕΩΝ  ΜΑΘΗΤΕΣ  1.ΓΚΑΙΤΑΤΖΙΔΗΣ ΚΥΡΙΑΚΟΣ 2.ΑΡΧΑΓΓΕΛΙΔΗΣ ΙΩΑΝΝΗΣ 3.ΑΦΟΥΞΕΝΙΔΗ ΒΕΡΟΝΙΚΗ 4.ΕΦΡΑΙΜΙΔΗ ΕΛΕΝΗ                       </dc:title>
  <dc:creator>Kyri Gait</dc:creator>
  <cp:lastModifiedBy>Kyri Gait</cp:lastModifiedBy>
  <cp:revision>1</cp:revision>
  <dcterms:created xsi:type="dcterms:W3CDTF">2024-04-21T12:04:07Z</dcterms:created>
  <dcterms:modified xsi:type="dcterms:W3CDTF">2024-04-22T14:26:47Z</dcterms:modified>
</cp:coreProperties>
</file>