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CC6C-4772-1D47-9FD3-A722FA1FE455}" type="datetimeFigureOut">
              <a:rPr lang="el-GR"/>
              <a:t>27/4/2024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65E2F-375D-1B47-BD04-1EDFEE21BF3D}" type="slidenum">
              <a:rPr lang="el-GR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14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hyperlink" Target="https://gamma.app" TargetMode="Externa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image" Target="../media/image10.png" /><Relationship Id="rId7" Type="http://schemas.openxmlformats.org/officeDocument/2006/relationships/hyperlink" Target="https://gamma.app" TargetMode="Externa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hyperlink" Target="https://gamma.app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hyperlink" Target="https://gamma.app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hyperlink" Target="https://gamma.app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hyperlink" Target="https://gamma.app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hyperlink" Target="https://gamma.app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hyperlink" Target="https://gamma.app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hyperlink" Target="https://gamma.app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977747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Ορισμός του είδους ρύπανσης όξινης βροχής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518564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Η όξινη βροχή είναι ένα σοβαρό περιβαλλοντικό πρόβλημα που προκαλείται από την εκπομπή ατμοσφαιρικών ρύπων, κυρίως διοξειδίου του θείου και οξειδίων του αζώτου.</a:t>
            </a:r>
            <a:endParaRPr lang="en-US" sz="1750" dirty="0"/>
          </a:p>
        </p:txBody>
      </p:sp>
      <p:pic>
        <p:nvPicPr>
          <p:cNvPr id="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Τρόποι Αντιμετώπισης Ραδιενεργών Αποβλήτων</a:t>
            </a:r>
            <a:endParaRPr lang="en-US" sz="4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Απομόνωση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Αποθήκευση σε ειδικές εγκαταστάσεις ακτινοπροστασίας</a:t>
            </a:r>
            <a:endParaRPr lang="en-US" sz="174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Ασφαλής Διάθεση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Ενταφιασμός σε βαθούς γεωλογικούς σχηματισμούς</a:t>
            </a:r>
            <a:endParaRPr lang="en-US" sz="174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2868573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Μείωση Παραγωγής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Βελτιστοποίηση διαδικασιών για μείωση αποβλήτων</a:t>
            </a:r>
            <a:endParaRPr lang="en-US" sz="1740" dirty="0"/>
          </a:p>
        </p:txBody>
      </p:sp>
      <p:pic>
        <p:nvPicPr>
          <p:cNvPr id="15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54279"/>
            <a:ext cx="910518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Χαρακτηριστικά Οξινής Βροχής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881908"/>
            <a:ext cx="4542115" cy="1635562"/>
          </a:xfrm>
          <a:prstGeom prst="roundRect">
            <a:avLst>
              <a:gd name="adj" fmla="val 4076"/>
            </a:avLst>
          </a:prstGeom>
          <a:solidFill>
            <a:srgbClr val="382748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310407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Χημική Σύνθεση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3584496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Περιέχει αυξημένα ποσοστά θείου και αζώτου, όπως θειικό οξύ και νιτρικό οξύ.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881908"/>
            <a:ext cx="4542115" cy="1635562"/>
          </a:xfrm>
          <a:prstGeom prst="roundRect">
            <a:avLst>
              <a:gd name="adj" fmla="val 4076"/>
            </a:avLst>
          </a:prstGeom>
          <a:solidFill>
            <a:srgbClr val="382748"/>
          </a:solidFill>
          <a:ln/>
        </p:spPr>
      </p:sp>
      <p:sp>
        <p:nvSpPr>
          <p:cNvPr id="10" name="Text 7"/>
          <p:cNvSpPr/>
          <p:nvPr/>
        </p:nvSpPr>
        <p:spPr>
          <a:xfrm>
            <a:off x="5819656" y="310407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Χαμηλό pH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3584496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Η οξινότητα της βροχής μπορεί να φτάσει το pH 4 ή και χαμηλότερα.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4739640"/>
            <a:ext cx="9306401" cy="1635562"/>
          </a:xfrm>
          <a:prstGeom prst="roundRect">
            <a:avLst>
              <a:gd name="adj" fmla="val 4076"/>
            </a:avLst>
          </a:prstGeom>
          <a:solidFill>
            <a:srgbClr val="382748"/>
          </a:solidFill>
          <a:ln/>
        </p:spPr>
      </p:sp>
      <p:sp>
        <p:nvSpPr>
          <p:cNvPr id="13" name="Text 10"/>
          <p:cNvSpPr/>
          <p:nvPr/>
        </p:nvSpPr>
        <p:spPr>
          <a:xfrm>
            <a:off x="1055370" y="4961811"/>
            <a:ext cx="3337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Γεωγραφική Εξάπλωση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5442228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Εμφανίζεται σε βιομηχανικές και αστικές περιοχές, κυρίως στη Βόρεια Αμερική και την Ευρώπη.</a:t>
            </a: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623661"/>
            <a:ext cx="78132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Επιπτώσεις Οξινης Βροχής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393394" y="3651290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Καταστροφή της χλωρίδας και της πανίδας στη φύση λόγω της μείωσης του pH του εδάφους και των υδάτων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93394" y="4450913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Διάβρωση και φθορά των κτηρίων, αγαλμάτων και μνημείων από το οξύ της βροχής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393394" y="4895136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Ρύπανση των υδάτινων οικοσυστημάτων που οδηγεί σε δηλητηρίαση των ψαριών και άλλων υδρόβιων οργανισμών</a:t>
            </a:r>
            <a:endParaRPr lang="en-US" sz="1750" dirty="0"/>
          </a:p>
        </p:txBody>
      </p:sp>
      <p:pic>
        <p:nvPicPr>
          <p:cNvPr id="10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6294" y="607576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μελετη περιπτωσης οξινης βροχης</a:t>
            </a:r>
            <a:endParaRPr lang="en-US" sz="4338" dirty="0"/>
          </a:p>
        </p:txBody>
      </p:sp>
      <p:sp>
        <p:nvSpPr>
          <p:cNvPr id="6" name="Shape 3"/>
          <p:cNvSpPr/>
          <p:nvPr/>
        </p:nvSpPr>
        <p:spPr>
          <a:xfrm>
            <a:off x="1143119" y="2315170"/>
            <a:ext cx="27503" cy="5306854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4"/>
          <p:cNvSpPr/>
          <p:nvPr/>
        </p:nvSpPr>
        <p:spPr>
          <a:xfrm>
            <a:off x="1404699" y="2721352"/>
            <a:ext cx="771168" cy="27503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8" name="Shape 5"/>
          <p:cNvSpPr/>
          <p:nvPr/>
        </p:nvSpPr>
        <p:spPr>
          <a:xfrm>
            <a:off x="908923" y="2487335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382748"/>
          </a:solidFill>
          <a:ln/>
        </p:spPr>
      </p:sp>
      <p:sp>
        <p:nvSpPr>
          <p:cNvPr id="9" name="Text 6"/>
          <p:cNvSpPr/>
          <p:nvPr/>
        </p:nvSpPr>
        <p:spPr>
          <a:xfrm>
            <a:off x="1074182" y="2528649"/>
            <a:ext cx="165259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2368748" y="2535436"/>
            <a:ext cx="311919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Η Πόλη του Ντέτροιτ</a:t>
            </a:r>
            <a:endParaRPr lang="en-US" sz="2169" dirty="0"/>
          </a:p>
        </p:txBody>
      </p:sp>
      <p:sp>
        <p:nvSpPr>
          <p:cNvPr id="11" name="Text 8"/>
          <p:cNvSpPr/>
          <p:nvPr/>
        </p:nvSpPr>
        <p:spPr>
          <a:xfrm>
            <a:off x="2368748" y="301192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Μία από τις περιοχές που επλήγησαν σοβαρά από την όξινη βροχή ήταν η πόλη του Ντέτροιτ στις ΗΠΑ.</a:t>
            </a:r>
            <a:endParaRPr lang="en-US" sz="1735" dirty="0"/>
          </a:p>
        </p:txBody>
      </p:sp>
      <p:sp>
        <p:nvSpPr>
          <p:cNvPr id="12" name="Shape 9"/>
          <p:cNvSpPr/>
          <p:nvPr/>
        </p:nvSpPr>
        <p:spPr>
          <a:xfrm>
            <a:off x="1404699" y="4563725"/>
            <a:ext cx="771168" cy="27503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3" name="Shape 10"/>
          <p:cNvSpPr/>
          <p:nvPr/>
        </p:nvSpPr>
        <p:spPr>
          <a:xfrm>
            <a:off x="908923" y="4329708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382748"/>
          </a:solidFill>
          <a:ln/>
        </p:spPr>
      </p:sp>
      <p:sp>
        <p:nvSpPr>
          <p:cNvPr id="14" name="Text 11"/>
          <p:cNvSpPr/>
          <p:nvPr/>
        </p:nvSpPr>
        <p:spPr>
          <a:xfrm>
            <a:off x="1074182" y="4371023"/>
            <a:ext cx="165259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2368748" y="4377809"/>
            <a:ext cx="33616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Καταστροφή Υποδομών</a:t>
            </a:r>
            <a:endParaRPr lang="en-US" sz="2169" dirty="0"/>
          </a:p>
        </p:txBody>
      </p:sp>
      <p:sp>
        <p:nvSpPr>
          <p:cNvPr id="16" name="Text 13"/>
          <p:cNvSpPr/>
          <p:nvPr/>
        </p:nvSpPr>
        <p:spPr>
          <a:xfrm>
            <a:off x="2368748" y="4854297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Τα όξινα νερά της βροχής προκάλεσαν σημαντική φθορά σε κτίρια, γέφυρες και δρόμους της πόλης.</a:t>
            </a:r>
            <a:endParaRPr lang="en-US" sz="1735" dirty="0"/>
          </a:p>
        </p:txBody>
      </p:sp>
      <p:sp>
        <p:nvSpPr>
          <p:cNvPr id="17" name="Shape 14"/>
          <p:cNvSpPr/>
          <p:nvPr/>
        </p:nvSpPr>
        <p:spPr>
          <a:xfrm>
            <a:off x="1404699" y="6406098"/>
            <a:ext cx="771168" cy="27503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8" name="Shape 15"/>
          <p:cNvSpPr/>
          <p:nvPr/>
        </p:nvSpPr>
        <p:spPr>
          <a:xfrm>
            <a:off x="908923" y="6172081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382748"/>
          </a:solidFill>
          <a:ln/>
        </p:spPr>
      </p:sp>
      <p:sp>
        <p:nvSpPr>
          <p:cNvPr id="19" name="Text 16"/>
          <p:cNvSpPr/>
          <p:nvPr/>
        </p:nvSpPr>
        <p:spPr>
          <a:xfrm>
            <a:off x="1074182" y="6213396"/>
            <a:ext cx="165259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2368748" y="6220182"/>
            <a:ext cx="278118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Επίπτωση στη Ζωή</a:t>
            </a:r>
            <a:endParaRPr lang="en-US" sz="2169" dirty="0"/>
          </a:p>
        </p:txBody>
      </p:sp>
      <p:sp>
        <p:nvSpPr>
          <p:cNvPr id="21" name="Text 18"/>
          <p:cNvSpPr/>
          <p:nvPr/>
        </p:nvSpPr>
        <p:spPr>
          <a:xfrm>
            <a:off x="2368748" y="669667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Οι κάτοικοι της περιοχής αντιμετώπισαν προβλήματα υγείας λόγω της έκθεσής τους στην όξινη βροχή.</a:t>
            </a:r>
            <a:endParaRPr lang="en-US" sz="1735" dirty="0"/>
          </a:p>
        </p:txBody>
      </p:sp>
      <p:pic>
        <p:nvPicPr>
          <p:cNvPr id="2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759982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Τρόποι αντιμετώπισης οξινής βροχής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48198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Η οξίνη βροχή μπορεί να αντιμετωπιστεί μέσω της εγκατάστασης συστημάτων επεξεργασίας νερού, καθαρισμού καυσαερίων και εφαρμογής γεωργικών πρακτικών.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798100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Η χρήση ασβεστόλιθου και άλλων αλκαλικών υλικών μπορεί να εξουδετερώσει την οξύτητα του εδάφους και του νερού.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33199" y="5758815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Η μείωση των εκπομπών ρύπων από βιομηχανίες και οχήματα είναι επίσης ζωτικής σημασίας για την πρόληψη της οξινοποίησης του περιβάλλοντος.</a:t>
            </a:r>
            <a:endParaRPr lang="en-US" sz="1750" dirty="0"/>
          </a:p>
        </p:txBody>
      </p:sp>
      <p:pic>
        <p:nvPicPr>
          <p:cNvPr id="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456855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Ραδιενεργά Απόβλητα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70654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Ραδιενεργά απόβλητα είναι οποιοδήποτε υλικό που εκπέμπει ιονίζουσα ακτινοβολία και προέρχεται από πυρηνικές εγκαταστάσεις, ιατρικές εφαρμογές, βιομηχανικές διαδικασίες και επιστημονική έρευνα.</a:t>
            </a:r>
            <a:endParaRPr lang="en-US" sz="1750" dirty="0"/>
          </a:p>
        </p:txBody>
      </p:sp>
      <p:pic>
        <p:nvPicPr>
          <p:cNvPr id="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8512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Χαρακτηριστικά Ραδιενεργών Αποβλήτων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929295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Υψηλή Ραδιενέργεια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845838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Τα ραδιενεργά απόβλητα εκπέμπουν υψηλά επίπεδα ιονίζουσας ακτινοβολίας που μπορούν να προκαλέσουν σοβαρές βλάβες στην υγεία.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2929295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Μακρά Ημιζωή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3498652"/>
            <a:ext cx="22320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Ορισμένα ραδιενεργά υλικά παραμένουν επικίνδυνα για χιλιάδες χρόνια.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2929295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Μεγάλος Όγκος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3845838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Η ραδιενεργή μόλυνση παράγει τεράστιες ποσότητες αποβλήτων που χρειάζονται ασφαλή διαχείριση.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2929295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Διαφορετικά Είδη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3845838"/>
            <a:ext cx="22320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Τα ραδιενεργά απόβλητα περιλαμβάνουν πυρηνικά καύσιμα, πυρηνικά όπλα, ιατρικά απόβλητα και βιομηχανικά απόβλητα.</a:t>
            </a:r>
            <a:endParaRPr lang="en-US" sz="1750" dirty="0"/>
          </a:p>
        </p:txBody>
      </p:sp>
      <p:pic>
        <p:nvPicPr>
          <p:cNvPr id="13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834646"/>
            <a:ext cx="997791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Επιπτώσεις Ραδιενεργά Απόβλητα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393394" y="4862274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Μακροχρόνιος κίνδυνος για τη δημόσια υγεία: Τα ραδιενεργά απόβλητα εκπέμπουν ιονίζουσα ακτινοβολία για χιλιάδες χρόνια, απειλώντας την υγεία των ανθρώπων και του περιβάλλοντος.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393394" y="5661898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Μόλυνση των υδάτινων πόρων: Οι διαρροές ραδιενεργών αποβλήτων μπορούν να μολύνουν υπόγεια ύδατα και ποτάμια, καθιστώντας το πόσιμο νερό ακατάλληλο και επικίνδυνο.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93394" y="6461522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Καταστροφή της βιοποικιλότητας: Η ραδιενεργή μόλυνση μπορεί να βλάψει σοβαρά τα οικοσυστήματα και να εξαλείψει ευαίσθητα είδη φυτών και ζώων.</a:t>
            </a:r>
            <a:endParaRPr lang="en-US" sz="1750" dirty="0"/>
          </a:p>
        </p:txBody>
      </p:sp>
      <p:pic>
        <p:nvPicPr>
          <p:cNvPr id="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06263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Μελέτη περίπτωσης ραδιενεργών αποβλήτων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78464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Η νομοθεσία για την διαχείριση των ραδιενεργών αποβλήτων στην Ελλάδα είναι αυστηρή και ακολουθεί τα πρότυπα της Ευρωπαϊκής Ένωσης. Ένα παράδειγμα είναι το πυρηνικό εργοστάσιο της Κοζλοντούη.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100757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Το εργοστάσιο αυτό διαχειρίζεται τα ραδιενεργά απόβλητα με αυστηρά πρωτόκολλα, διασφαλίζοντας την ασφάλεια του περιβάλλοντος και των κατοίκων.</a:t>
            </a:r>
            <a:endParaRPr lang="en-US" sz="1750" dirty="0"/>
          </a:p>
        </p:txBody>
      </p:sp>
      <p:pic>
        <p:nvPicPr>
          <p:cNvPr id="8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Προσαρμογή</PresentationFormat>
  <Paragraphs>0</Paragraphs>
  <Slides>10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Τάσος Χαμτζίδης</cp:lastModifiedBy>
  <cp:revision>3</cp:revision>
  <dcterms:created xsi:type="dcterms:W3CDTF">2024-04-27T15:38:21Z</dcterms:created>
  <dcterms:modified xsi:type="dcterms:W3CDTF">2024-04-27T15:45:58Z</dcterms:modified>
</cp:coreProperties>
</file>